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3" r:id="rId3"/>
    <p:sldId id="274" r:id="rId4"/>
    <p:sldId id="257" r:id="rId5"/>
    <p:sldId id="294" r:id="rId6"/>
    <p:sldId id="314" r:id="rId7"/>
    <p:sldId id="276" r:id="rId8"/>
    <p:sldId id="290" r:id="rId9"/>
    <p:sldId id="277" r:id="rId10"/>
    <p:sldId id="288" r:id="rId11"/>
    <p:sldId id="291" r:id="rId12"/>
    <p:sldId id="298" r:id="rId13"/>
    <p:sldId id="282" r:id="rId14"/>
    <p:sldId id="297" r:id="rId15"/>
    <p:sldId id="278" r:id="rId16"/>
    <p:sldId id="292" r:id="rId17"/>
    <p:sldId id="304" r:id="rId18"/>
    <p:sldId id="305" r:id="rId19"/>
    <p:sldId id="309" r:id="rId20"/>
    <p:sldId id="310" r:id="rId21"/>
    <p:sldId id="311" r:id="rId22"/>
    <p:sldId id="312" r:id="rId23"/>
    <p:sldId id="286" r:id="rId24"/>
    <p:sldId id="295" r:id="rId25"/>
    <p:sldId id="280" r:id="rId26"/>
    <p:sldId id="293" r:id="rId27"/>
    <p:sldId id="284" r:id="rId28"/>
    <p:sldId id="306" r:id="rId29"/>
    <p:sldId id="285" r:id="rId30"/>
    <p:sldId id="300" r:id="rId31"/>
    <p:sldId id="279" r:id="rId32"/>
    <p:sldId id="283" r:id="rId33"/>
    <p:sldId id="301" r:id="rId34"/>
    <p:sldId id="302" r:id="rId35"/>
    <p:sldId id="315" r:id="rId36"/>
    <p:sldId id="318" r:id="rId37"/>
    <p:sldId id="316" r:id="rId38"/>
    <p:sldId id="317" r:id="rId39"/>
    <p:sldId id="281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9" autoAdjust="0"/>
    <p:restoredTop sz="96997"/>
  </p:normalViewPr>
  <p:slideViewPr>
    <p:cSldViewPr snapToGrid="0">
      <p:cViewPr varScale="1">
        <p:scale>
          <a:sx n="117" d="100"/>
          <a:sy n="117" d="100"/>
        </p:scale>
        <p:origin x="1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7" d="100"/>
          <a:sy n="157" d="100"/>
        </p:scale>
        <p:origin x="52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F2890D1-66F5-F17D-4F87-D59A3D00CF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124D17-D1EA-6604-55DB-E06E726A20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3B56-EDAB-8645-91FA-87B6149D1D7F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7CF281-5C4B-DC64-47CE-11CD320925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880B19-A71D-417B-C95A-6FB1ABF9D4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6981D-989D-344E-801E-D2E6832D6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4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C10EC-D473-BF4A-ABED-FF449AF7D48B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F6D0A-A81F-3B44-8DD9-535ABE2A0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78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a závěreč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, text, logo, grafický design&#10;&#10;Popis byl vytvořen automaticky">
            <a:extLst>
              <a:ext uri="{FF2B5EF4-FFF2-40B4-BE49-F238E27FC236}">
                <a16:creationId xmlns:a16="http://schemas.microsoft.com/office/drawing/2014/main" id="{1F0797F9-96B4-390A-9699-F0C7A1086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53B435-88B4-A312-49B0-3CB5FCF0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82" y="3458319"/>
            <a:ext cx="9274834" cy="628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C804FD40-9561-AAE7-6C23-5907D2583D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9018" y="4398460"/>
            <a:ext cx="7573963" cy="9382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 dirty="0"/>
              <a:t>Upravit text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7D7A6424-B423-440D-E9E6-1F43B8942F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180" y="5472052"/>
            <a:ext cx="2433638" cy="431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20967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D71F2-3F21-39AD-69EB-C7E9A761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69" y="810883"/>
            <a:ext cx="3932237" cy="13586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6B94D6-6DFD-BF93-A65C-2232AD618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10883"/>
            <a:ext cx="6172200" cy="51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EF4695-546D-719C-5A3E-33FBB792E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9569" y="216954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916AC-AA6B-0E41-9EB6-A0038072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D976A4-180C-EC18-4CDB-BDD6B97B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CE17B9-C6DD-70C5-7AA3-97189385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95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5EBB7-2291-F5FC-0D77-2A42F8AD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648039-12DA-E8A3-234D-8A4B82B2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363B49-D7C9-A951-016D-CF8392D8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CD778D-2C19-2CB0-B9DC-A2FF7095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682F7F-BD89-61D6-755C-2A470F9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0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AAB8F5-3A53-1320-4763-F51592F3C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0717"/>
            <a:ext cx="2628900" cy="561624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D8AC69-7D31-D9B5-F1D8-639ECC20B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6542" y="560717"/>
            <a:ext cx="7545957" cy="561624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FEF56B-B359-099D-6DBF-D78C05A0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8AF01B-C79C-1E68-C3F0-FD3D9EF7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17AB09-6D01-21A0-E95A-901E37A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C1E65-1801-8993-E518-5F61CB5D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109" y="320675"/>
            <a:ext cx="933378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4F369-7A7F-71B2-B86F-3E4EACAFD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C65CE8-2BF5-E073-EB8A-EC9E2110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13809-56D1-5F98-1444-76EBEF67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4220B3-9E96-5CC9-3992-747F566C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96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39C11-5358-A58E-9C2D-C7E2EE0DB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A906CD-F708-9888-3BBD-72B5A0CC3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D92040-7B9D-26CE-4224-A6A67BC7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16790ED-D60A-7B16-276C-C2FDFEFE3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9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9FB44-963F-BAD4-E253-456B26CA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63E1C-072D-4024-9399-32344F03C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33C93E-8EF0-AEF3-32E7-59CF0520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6D3607-41F8-C57B-2396-583EF39B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F29500-1094-D1BE-28A2-7F49BDFC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4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1B33E-C164-A847-7230-DFF6994D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9E379-65E8-EB3D-A523-104A085ED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D51D06-A044-5E17-F9BF-45F707EF5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E97AEE-3368-3E25-0149-2937CEED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534786-EFAD-5F8E-46F9-D04EDA5B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0AD1E4-B958-0E6E-21B9-91CF406B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4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FEE5F-2EFA-3DDF-2C39-A4E84BB8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83" y="355601"/>
            <a:ext cx="9351034" cy="1223034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FDC542-9DD9-A127-4505-06B31B45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564820-3914-8C16-2CD2-BD6DFF97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A47FB2-C4D8-0435-A67B-9A197567F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96F393-102F-B306-9E73-55F290E03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29747C-A7F7-1558-FD82-73C8C7DE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0E59BA-4B89-E7C3-84AC-05FCB8D9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954A944-1052-2B0D-3ACA-44AF67C3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48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D912B-8A17-764D-0B1A-1983BD79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652F76-F533-5D95-7FAD-897CEF44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E7F86A-2694-EAB3-AB60-8BCA1F00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DE5887-A50A-684A-4FF8-46BB7673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33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5C8952-9E57-2ECA-83B7-0668616A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588F0A-2604-E204-2E9D-9F9C79E1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A24BF7-7E04-5F85-3D7B-56E6DE9A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3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6D98F-574A-093D-F93A-FEB39D19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767750"/>
            <a:ext cx="3932237" cy="12896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37F10-FCB1-5A7E-A8F2-7273C8F1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7750"/>
            <a:ext cx="6172200" cy="5247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8538B0-632C-71BF-4829-38415A8A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368" y="220404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95A15-368C-F883-5B05-33160E3D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F1BF5F-D477-5FFA-AA80-352A3FBE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A15BBB-2A4B-418D-E561-DCA45FFC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9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nímek obrazovky, Obdélník, řada/pruh, pixel&#10;&#10;Popis byl vytvořen automaticky">
            <a:extLst>
              <a:ext uri="{FF2B5EF4-FFF2-40B4-BE49-F238E27FC236}">
                <a16:creationId xmlns:a16="http://schemas.microsoft.com/office/drawing/2014/main" id="{6AE68FB2-8993-4040-0342-FEF3C3B34C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51E2AB-90E0-68B1-D028-CB1085D9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363537"/>
            <a:ext cx="9376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8994D7-D21C-230B-7A83-A5E8BDBBD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95BB10-BC67-7965-A253-7660CE0C9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5A43-AEA2-5C45-8C55-8AB22C5DD77E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481E1-7A01-81AD-ECE0-1C9DE97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fmp.cz-pl.eu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mailto:zdenka.jarmarova@europraded.cz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mailto:biuro@europradziad.p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8F429-AADB-BCF5-7688-68A3EFF0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81" y="3264759"/>
            <a:ext cx="9274834" cy="2272387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dirty="0">
                <a:solidFill>
                  <a:srgbClr val="000099"/>
                </a:solidFill>
                <a:latin typeface="+mn-lt"/>
                <a:cs typeface="Arial" charset="0"/>
              </a:rPr>
              <a:t>Fond</a:t>
            </a:r>
            <a:r>
              <a:rPr lang="cs-CZ" altLang="cs-CZ" sz="3600" b="1" dirty="0">
                <a:solidFill>
                  <a:srgbClr val="000099"/>
                </a:solidFill>
                <a:latin typeface="+mn-lt"/>
                <a:cs typeface="Arial" charset="0"/>
              </a:rPr>
              <a:t> malých projektů </a:t>
            </a:r>
            <a:r>
              <a:rPr lang="cs-CZ" altLang="cs-CZ" sz="3600" b="1" cap="small" dirty="0">
                <a:solidFill>
                  <a:srgbClr val="000099"/>
                </a:solidFill>
                <a:latin typeface="+mn-lt"/>
                <a:cs typeface="Arial" charset="0"/>
              </a:rPr>
              <a:t>2021 - 2027</a:t>
            </a:r>
            <a:br>
              <a:rPr lang="pl-PL" sz="3600" b="1" cap="small" dirty="0">
                <a:solidFill>
                  <a:srgbClr val="000099"/>
                </a:solidFill>
                <a:latin typeface="+mn-lt"/>
                <a:ea typeface="+mj-ea"/>
                <a:cs typeface="Arial" panose="020B0604020202020204" pitchFamily="34" charset="0"/>
              </a:rPr>
            </a:br>
            <a:r>
              <a:rPr lang="pl-PL" altLang="cs-CZ" sz="3600" b="1" dirty="0">
                <a:solidFill>
                  <a:srgbClr val="FF6600"/>
                </a:solidFill>
                <a:latin typeface="+mn-lt"/>
                <a:cs typeface="Arial" charset="0"/>
              </a:rPr>
              <a:t> Fundusz Małych </a:t>
            </a:r>
            <a:r>
              <a:rPr lang="pl-PL" altLang="cs-CZ" sz="3600" dirty="0">
                <a:solidFill>
                  <a:srgbClr val="FF6600"/>
                </a:solidFill>
                <a:latin typeface="+mn-lt"/>
                <a:cs typeface="Arial" charset="0"/>
              </a:rPr>
              <a:t>P</a:t>
            </a:r>
            <a:r>
              <a:rPr lang="pl-PL" altLang="cs-CZ" sz="3600" b="1" dirty="0">
                <a:solidFill>
                  <a:srgbClr val="FF6600"/>
                </a:solidFill>
                <a:latin typeface="+mn-lt"/>
                <a:cs typeface="Arial" charset="0"/>
              </a:rPr>
              <a:t>rojektów 2021 – 2027</a:t>
            </a:r>
            <a:br>
              <a:rPr lang="pl-PL" altLang="cs-CZ" sz="2800" b="1" dirty="0">
                <a:solidFill>
                  <a:srgbClr val="FF6600"/>
                </a:solidFill>
                <a:latin typeface="+mn-lt"/>
                <a:cs typeface="Arial" charset="0"/>
              </a:rPr>
            </a:br>
            <a:br>
              <a:rPr lang="pl-PL" altLang="cs-CZ" sz="2800" b="1" dirty="0">
                <a:solidFill>
                  <a:srgbClr val="FF6600"/>
                </a:solidFill>
                <a:latin typeface="+mn-lt"/>
                <a:cs typeface="Arial" charset="0"/>
              </a:rPr>
            </a:br>
            <a: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</a:t>
            </a:r>
            <a:b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  <a:br>
              <a:rPr lang="cs-CZ" sz="2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00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7692E-3B83-C644-FF50-0464BDB6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58412"/>
            <a:ext cx="9376913" cy="830638"/>
          </a:xfrm>
        </p:spPr>
        <p:txBody>
          <a:bodyPr>
            <a:norm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2 – Cestovní ruch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 typy działań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2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Turystyka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0B618-C8FF-4A23-4ABA-D17D92EC4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717" y="1724413"/>
            <a:ext cx="5379440" cy="4793833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1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2) Propojování a vytváření produktů cestovního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100" b="1" dirty="0">
                <a:solidFill>
                  <a:srgbClr val="000099"/>
                </a:solidFill>
                <a:cs typeface="Arial" pitchFamily="34" charset="0"/>
              </a:rPr>
              <a:t>     </a:t>
            </a:r>
            <a:r>
              <a:rPr kumimoji="0" lang="cs-CZ" sz="21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ruchu a jejich propagace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cs-CZ" sz="2100" b="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Podporovány jsou takové aktivity, které pomohou upevnit povědomí návštěvníků o česko-polském pohraničí a formovat jeho vnímání jako společného turistického regionu.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100" b="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cs-CZ" sz="2100" b="1" u="sng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Financovány mohou být následující aktivity: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Spolupráce českých a polských odborných institucí   pečujících o přírodní a kulturní dědictví;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Rozvoj společné nabídky produktů aktivního a poznávacího turismu a jejich propagace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Využití nových informačních a komunikačních technologií při propagaci společného přírodního a kulturního dědictví 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0CCD41-4A7A-C1C2-8346-972CE8270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589" y="1724413"/>
            <a:ext cx="5496694" cy="45751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100" b="1" dirty="0">
                <a:solidFill>
                  <a:srgbClr val="FF6600"/>
                </a:solidFill>
                <a:cs typeface="Arial" pitchFamily="34" charset="0"/>
              </a:rPr>
              <a:t>2)  Łączenie i tworzenie produktów turystycznych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100" b="1" dirty="0">
                <a:solidFill>
                  <a:srgbClr val="FF6600"/>
                </a:solidFill>
                <a:cs typeface="Arial" pitchFamily="34" charset="0"/>
              </a:rPr>
              <a:t>      oraz ich promocja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100" b="1" dirty="0">
              <a:solidFill>
                <a:srgbClr val="FF6600"/>
              </a:solidFill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100" b="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Wspierane są takie działania, które pomogą wzmocnić wiedzę odwiedzających o pograniczu czesko-polskim i kształtować postrzeganie go jako wspólny region turystyczny.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2100" b="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100" b="1" u="sng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będą mogły otrzymać następujące działania: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rgbClr val="FF6600"/>
                </a:solidFill>
                <a:cs typeface="Arial" pitchFamily="34" charset="0"/>
              </a:rPr>
              <a:t>Współpraca czeskich i polskich instytucji branżowych dbających o dziedzictwo przyrodnicze i kulturowe,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rgbClr val="FF6600"/>
                </a:solidFill>
                <a:cs typeface="Arial" pitchFamily="34" charset="0"/>
              </a:rPr>
              <a:t>Rozwój wspólnej oferty produktów w ramach turystyki aktywnej i poznawczej oraz ich promocja,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rgbClr val="FF6600"/>
                </a:solidFill>
                <a:cs typeface="Arial" pitchFamily="34" charset="0"/>
              </a:rPr>
              <a:t>Wykorzystanie nowych technologii informatycznych i komunikacyjnych w promocji wspólnego dziedzictwa przyrodniczego i kulturowego</a:t>
            </a:r>
          </a:p>
          <a:p>
            <a:pPr marL="0" indent="0">
              <a:buNone/>
            </a:pPr>
            <a:endParaRPr lang="pl-PL" sz="1800" b="1" dirty="0">
              <a:solidFill>
                <a:srgbClr val="FF66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pl-PL" sz="1800" b="1" dirty="0">
              <a:solidFill>
                <a:srgbClr val="FF66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pl-PL" sz="24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44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35E5-4C9F-B9F9-2729-C680FAE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86333"/>
            <a:ext cx="9376913" cy="795737"/>
          </a:xfrm>
        </p:spPr>
        <p:txBody>
          <a:bodyPr>
            <a:no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2 – Cestovní ruch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 typy działań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2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Turystyka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8BE8-D1EF-D426-EBCB-53EB53FBD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15" y="1825625"/>
            <a:ext cx="5151911" cy="476129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cs-CZ" sz="4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3) Podpora doprovodných aktivit souvisejících s    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4900" b="1" dirty="0">
                <a:solidFill>
                  <a:srgbClr val="000099"/>
                </a:solidFill>
                <a:cs typeface="Arial" pitchFamily="34" charset="0"/>
              </a:rPr>
              <a:t>    </a:t>
            </a:r>
            <a:r>
              <a:rPr kumimoji="0" lang="cs-CZ" sz="4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rozvojem cestovního ruchu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4900" b="1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900" dirty="0">
                <a:solidFill>
                  <a:srgbClr val="000099"/>
                </a:solidFill>
              </a:rPr>
              <a:t>Podporovány budou projekty zaměřené na vzdělávání v oblasti CR.  Dále jsou podporovány aktivity zlepšující kvalitu poskytovaných služeb a zvyšující turistickou atraktivitu česko-polského území jako významného turistického regionu.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4900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900" b="1" u="sng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Financovány mohou být následující aktivity:</a:t>
            </a:r>
          </a:p>
          <a:p>
            <a:pPr algn="just">
              <a:lnSpc>
                <a:spcPct val="120000"/>
              </a:lnSpc>
            </a:pPr>
            <a:r>
              <a:rPr lang="cs-CZ" sz="4900" dirty="0">
                <a:solidFill>
                  <a:srgbClr val="000099"/>
                </a:solidFill>
              </a:rPr>
              <a:t>monitoring návštěvnosti</a:t>
            </a:r>
          </a:p>
          <a:p>
            <a:pPr algn="just">
              <a:lnSpc>
                <a:spcPct val="120000"/>
              </a:lnSpc>
            </a:pPr>
            <a:r>
              <a:rPr lang="cs-CZ" sz="4900" dirty="0">
                <a:solidFill>
                  <a:srgbClr val="000099"/>
                </a:solidFill>
              </a:rPr>
              <a:t>jazykové a odborné vzdělávání pracovníků v cestovním ruchu</a:t>
            </a:r>
          </a:p>
          <a:p>
            <a:pPr algn="just">
              <a:lnSpc>
                <a:spcPct val="120000"/>
              </a:lnSpc>
            </a:pPr>
            <a:r>
              <a:rPr lang="cs-CZ" sz="4900" dirty="0">
                <a:solidFill>
                  <a:srgbClr val="000099"/>
                </a:solidFill>
              </a:rPr>
              <a:t>výměnné stáže pracovníků v cestovním ruchu</a:t>
            </a:r>
          </a:p>
          <a:p>
            <a:pPr marL="0" indent="0" algn="just">
              <a:buNone/>
            </a:pPr>
            <a:endParaRPr lang="cs-CZ" sz="1800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A43770-63A7-F605-A109-5562906EC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8980"/>
            <a:ext cx="5799589" cy="476129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4900" b="1" dirty="0">
                <a:solidFill>
                  <a:srgbClr val="FF6600"/>
                </a:solidFill>
                <a:cs typeface="Arial" pitchFamily="34" charset="0"/>
              </a:rPr>
              <a:t>3) Wsparcie działań towarzyszących związanych z rozwojem turystyki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4900" b="1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4900" dirty="0">
                <a:solidFill>
                  <a:srgbClr val="FF6600"/>
                </a:solidFill>
              </a:rPr>
              <a:t>Wspierane będą projekty mające na celu edukację w zakresie turystyki. Dalej są wspierane działania przyczyniające się do podniesienia jakości świadczonych usług i zwiększenia atrakcyjności turystycznej czesko-polskiego obszaru jako ważnego regionu turystycznego.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pl-PL" sz="4900" dirty="0">
              <a:solidFill>
                <a:srgbClr val="FF66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4900" b="1" u="sng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będą mogły otrzymać następujące działania:</a:t>
            </a:r>
            <a:endParaRPr lang="pl-PL" sz="4900" b="1" dirty="0">
              <a:solidFill>
                <a:srgbClr val="FF66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4900" dirty="0">
                <a:solidFill>
                  <a:srgbClr val="FF6600"/>
                </a:solidFill>
              </a:rPr>
              <a:t>monitorowanie liczby odwiedzin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4900" dirty="0">
                <a:solidFill>
                  <a:srgbClr val="FF6600"/>
                </a:solidFill>
              </a:rPr>
              <a:t>szkolenia językowe i specjalistyczne szkolenia zawodowe pracowników w całym szeroko rozumianym sektorze turystycznym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4900" dirty="0">
                <a:solidFill>
                  <a:srgbClr val="FF6600"/>
                </a:solidFill>
              </a:rPr>
              <a:t>wymienne staże pracowników w całym szeroko rozumianym sektorze turystycznym</a:t>
            </a:r>
          </a:p>
          <a:p>
            <a:pPr marL="0" indent="0">
              <a:buNone/>
            </a:pPr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1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5AB72-316A-6043-6D4B-0CB13696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58412"/>
            <a:ext cx="9376913" cy="7538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Dílčí cíle FMP ER Praděd – priorita 2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Cele szczegółowe FMP ER Pradziad – Priorytet 2</a:t>
            </a:r>
            <a:endParaRPr lang="cs-CZ" sz="2400" dirty="0">
              <a:solidFill>
                <a:srgbClr val="FF66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240E2-E3B2-92B5-69C7-6676178B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936" y="1825625"/>
            <a:ext cx="5293864" cy="461007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vznik nových turistických produktů nebo jejich provázání s již stávajícími s cílem posílení mimosezóny,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zviditelnění méně navštěvovaných míst, oslovení zahraničních návštěvníků;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zlepšení stavu infrastruktury cestovního ruchu (parkoviště, odpočívadla, toalety, mobiliář apod.);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vybudování nových či obnova a propojení stávajících cyklotras a pěších tras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zintenzivnění společných propagačních aktivit v cestovním ruchu;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zvýšení úrovně spolupráce mezi aktéry v oblasti cestovního ruchu a lepší koordinování jejich činnosti;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268833-47D5-35AC-1D1E-AB388078C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tworzenie nowych produktów turystycznych lub łączenie ich z istniejącymi w celu zwiększenia odwiedzalności poza sezonem,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popularyzacja mniej odwiedzanych miejsc, dotarcie do zagranicznych turystów;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poprawa stanu infrastruktury turystycznej (parkingi, miejsca odpoczynku, toalety, wyposażenie itp.);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budowanie nowych lub odnawianie i łączenie istniejących szlaków rowerowych i pieszych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zintensyfikowanie wspólnych działań w zakresie promocji turystyki;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zwiększenie poziomu współpracy między podmiotami turystycznymi i lepsza koordynacja ich działań;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9DEA9-3EE7-40C4-1956-AC3367BD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58412"/>
            <a:ext cx="9376913" cy="113068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priority 2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Wskaźniki</a:t>
            </a:r>
            <a:r>
              <a:rPr lang="cs-CZ" sz="2400" dirty="0">
                <a:solidFill>
                  <a:srgbClr val="FF6600"/>
                </a:solidFill>
              </a:rPr>
              <a:t> produktu i </a:t>
            </a:r>
            <a:r>
              <a:rPr lang="cs-CZ" sz="2400" dirty="0" err="1">
                <a:solidFill>
                  <a:srgbClr val="FF6600"/>
                </a:solidFill>
              </a:rPr>
              <a:t>rezultatu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Prioritetu</a:t>
            </a:r>
            <a:r>
              <a:rPr lang="cs-CZ" sz="2400" dirty="0">
                <a:solidFill>
                  <a:srgbClr val="FF6600"/>
                </a:solidFill>
              </a:rPr>
              <a:t> 2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4152B-F355-16BC-6B47-5346CD7B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8747"/>
            <a:ext cx="4864585" cy="3978215"/>
          </a:xfrm>
        </p:spPr>
        <p:txBody>
          <a:bodyPr>
            <a:normAutofit/>
          </a:bodyPr>
          <a:lstStyle/>
          <a:p>
            <a:pPr algn="just"/>
            <a:r>
              <a:rPr lang="cs-CZ" sz="1800" dirty="0">
                <a:solidFill>
                  <a:srgbClr val="000099"/>
                </a:solidFill>
              </a:rPr>
              <a:t>Již ve fázi předložení žádosti musí být indikátory zvoleny vhodně, správně a v souladu s Pravidly, popsanými v přílohách č. 4 a 5 Směrnice pro žadatele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800" dirty="0">
              <a:solidFill>
                <a:srgbClr val="000099"/>
              </a:solidFill>
            </a:endParaRPr>
          </a:p>
          <a:p>
            <a:pPr algn="just"/>
            <a:r>
              <a:rPr lang="cs-CZ" sz="1800" dirty="0">
                <a:solidFill>
                  <a:srgbClr val="000099"/>
                </a:solidFill>
              </a:rPr>
              <a:t>Cílové hodnoty zvolených indikátorů musí být v každém malém projektu stanoveny </a:t>
            </a:r>
            <a:r>
              <a:rPr lang="cs-CZ" sz="1800" b="1" dirty="0">
                <a:solidFill>
                  <a:srgbClr val="000099"/>
                </a:solidFill>
              </a:rPr>
              <a:t>realisticky</a:t>
            </a:r>
            <a:r>
              <a:rPr lang="cs-CZ" sz="1800" dirty="0">
                <a:solidFill>
                  <a:srgbClr val="000099"/>
                </a:solidFill>
              </a:rPr>
              <a:t> vzhledem k zaměření malého projektu a vzhledem k jím požadované aloka</a:t>
            </a:r>
            <a:r>
              <a:rPr lang="cs-CZ" sz="2000" dirty="0">
                <a:solidFill>
                  <a:srgbClr val="000099"/>
                </a:solidFill>
              </a:rPr>
              <a:t>ci</a:t>
            </a:r>
          </a:p>
          <a:p>
            <a:pPr marL="0" indent="0" algn="just">
              <a:buNone/>
            </a:pPr>
            <a:endParaRPr lang="cs-CZ" sz="2000" dirty="0">
              <a:solidFill>
                <a:srgbClr val="000099"/>
              </a:solidFill>
            </a:endParaRPr>
          </a:p>
          <a:p>
            <a:pPr algn="just"/>
            <a:r>
              <a:rPr lang="cs-CZ" sz="2000" b="1" dirty="0">
                <a:solidFill>
                  <a:srgbClr val="000099"/>
                </a:solidFill>
              </a:rPr>
              <a:t>Nevykazovat duplicitně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172664-C254-0730-A20B-18B7529C2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878" y="2198747"/>
            <a:ext cx="5245874" cy="3978216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solidFill>
                  <a:srgbClr val="FF6600"/>
                </a:solidFill>
              </a:rPr>
              <a:t>Już na etapie składania wniosku wskaźniki należy dobrać odpowiednio, poprawnie i zgodnie ze wskazówkami metodycznymi opisanymi w załączniku nr 6 i 7 Wytycznych dla wnioskodawców</a:t>
            </a:r>
          </a:p>
          <a:p>
            <a:pPr marL="0" indent="0" algn="just">
              <a:buNone/>
            </a:pPr>
            <a:endParaRPr lang="pl-PL" sz="1800" dirty="0">
              <a:solidFill>
                <a:srgbClr val="0033CC"/>
              </a:solidFill>
            </a:endParaRP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Wartości docelowe wybranych wskaźników muszą być ustalane </a:t>
            </a:r>
            <a:r>
              <a:rPr lang="pl-PL" sz="1800" b="1" dirty="0">
                <a:solidFill>
                  <a:srgbClr val="FF6600"/>
                </a:solidFill>
              </a:rPr>
              <a:t>realistycznie</a:t>
            </a:r>
            <a:r>
              <a:rPr lang="pl-PL" sz="1800" dirty="0">
                <a:solidFill>
                  <a:srgbClr val="FF6600"/>
                </a:solidFill>
              </a:rPr>
              <a:t> w każdym małym projekcie z uwzględnieniem ukierunkowania małego projektu i wymaganej dla nich alokacji</a:t>
            </a:r>
          </a:p>
          <a:p>
            <a:pPr marL="0" indent="0" algn="just">
              <a:buNone/>
            </a:pPr>
            <a:endParaRPr lang="pl-PL" sz="1800" dirty="0">
              <a:solidFill>
                <a:srgbClr val="FF6600"/>
              </a:solidFill>
            </a:endParaRPr>
          </a:p>
          <a:p>
            <a:r>
              <a:rPr lang="cs-CZ" sz="1800" b="1" dirty="0" err="1">
                <a:solidFill>
                  <a:srgbClr val="FF6600"/>
                </a:solidFill>
              </a:rPr>
              <a:t>Uniknięcie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powielania</a:t>
            </a:r>
            <a:endParaRPr lang="cs-CZ" sz="1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7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04AD7-D126-6F1D-6A6A-9AA45151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06903"/>
            <a:ext cx="9376913" cy="873939"/>
          </a:xfrm>
        </p:spPr>
        <p:txBody>
          <a:bodyPr>
            <a:normAutofit/>
          </a:bodyPr>
          <a:lstStyle/>
          <a:p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Tématické zaměření Fondu malých projektů</a:t>
            </a:r>
            <a:b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Zakres Wsparcia Funduszu Ma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ł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ych projektów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2F239-6C6F-6C16-BECF-6B141C132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623" y="1925902"/>
            <a:ext cx="5181600" cy="424788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Cíl 4.2 Prohloubení přeshraničních vazeb obyvatel a institucí česko-polského pohraničí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altLang="cs-CZ" sz="1800" b="1" dirty="0">
                <a:solidFill>
                  <a:srgbClr val="000099"/>
                </a:solidFill>
              </a:rPr>
              <a:t>Sdružení </a:t>
            </a:r>
            <a:r>
              <a:rPr lang="pl-PL" altLang="cs-CZ" sz="1800" b="1" dirty="0" err="1">
                <a:solidFill>
                  <a:srgbClr val="000099"/>
                </a:solidFill>
              </a:rPr>
              <a:t>polských</a:t>
            </a:r>
            <a:r>
              <a:rPr lang="pl-PL" altLang="cs-CZ" sz="1800" b="1" dirty="0">
                <a:solidFill>
                  <a:srgbClr val="000099"/>
                </a:solidFill>
              </a:rPr>
              <a:t> </a:t>
            </a:r>
            <a:r>
              <a:rPr lang="pl-PL" altLang="cs-CZ" sz="1800" b="1" dirty="0" err="1">
                <a:solidFill>
                  <a:srgbClr val="000099"/>
                </a:solidFill>
              </a:rPr>
              <a:t>obcí</a:t>
            </a:r>
            <a:r>
              <a:rPr lang="pl-PL" altLang="cs-CZ" sz="1800" b="1" dirty="0">
                <a:solidFill>
                  <a:srgbClr val="000099"/>
                </a:solidFill>
              </a:rPr>
              <a:t> Euroregionu Pradziad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– Správce FMP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Priorita 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Výše podpory EFRR: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1 200 – 30 000 EUR ... projekt samostatný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altLang="pl-PL" sz="1800" dirty="0">
                <a:solidFill>
                  <a:srgbClr val="000099"/>
                </a:solidFill>
                <a:latin typeface="Calibri" panose="020F0502020204030204"/>
                <a:cs typeface="Times New Roman" panose="02020603050405020304" pitchFamily="18" charset="0"/>
              </a:rPr>
              <a:t>2 4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00 – 60 000 EUR ... projekt s VP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D8BF66-30B7-97E3-E901-2539F0DD3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161" y="1946134"/>
            <a:ext cx="5868751" cy="4247884"/>
          </a:xfrm>
        </p:spPr>
        <p:txBody>
          <a:bodyPr/>
          <a:lstStyle/>
          <a:p>
            <a:r>
              <a:rPr lang="pl-PL" sz="1800" b="1" dirty="0">
                <a:solidFill>
                  <a:srgbClr val="FF6600"/>
                </a:solidFill>
              </a:rPr>
              <a:t>Cel 4.2 Pogłębianie więzi transgranicznych mieszkańców i instytucji pogranicza czesko-polskiego</a:t>
            </a:r>
          </a:p>
          <a:p>
            <a:endParaRPr lang="cs-CZ" sz="1800" dirty="0"/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sz="1800" b="1" dirty="0">
                <a:solidFill>
                  <a:srgbClr val="FF6600"/>
                </a:solidFill>
              </a:rPr>
              <a:t>Stowarzyszenie Gmin Polskich Euroregionu Pradziad </a:t>
            </a:r>
            <a:r>
              <a:rPr lang="pl-PL" sz="1800" b="0" dirty="0">
                <a:solidFill>
                  <a:srgbClr val="FF6600"/>
                </a:solidFill>
              </a:rPr>
              <a:t>– Zarządzający FMP – </a:t>
            </a:r>
            <a:r>
              <a:rPr lang="pl-PL" sz="1800" b="1" dirty="0">
                <a:solidFill>
                  <a:srgbClr val="FF6600"/>
                </a:solidFill>
              </a:rPr>
              <a:t>Priorytet 4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sz="1400" b="0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800" b="1" u="none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Wartość wsparcia EFRR: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1 200 – 30 000 EUR ... samodzielny projekt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2 4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00 – 60 000 EUR ... projekt z partnerem wiodącym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sz="1800" b="0" u="none" dirty="0">
              <a:solidFill>
                <a:srgbClr val="FF6600"/>
              </a:solidFill>
              <a:effectLst/>
              <a:latin typeface="Calibri 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9A45B-1A9B-F38D-0CC2-0E8E0B80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45" y="628214"/>
            <a:ext cx="10209055" cy="872519"/>
          </a:xfrm>
        </p:spPr>
        <p:txBody>
          <a:bodyPr>
            <a:no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4 – Spolupráce institucí a obyvatel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 typy działań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4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Współpraca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instytucji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i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mieszkańców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7A0BA-874F-CCA2-1980-B17771314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284"/>
            <a:ext cx="5080969" cy="4166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pl-PL" sz="2100" b="1" dirty="0">
                <a:solidFill>
                  <a:srgbClr val="000099"/>
                </a:solidFill>
              </a:rPr>
              <a:t>Podpora spolupráce institucí</a:t>
            </a:r>
          </a:p>
          <a:p>
            <a:pPr marL="0" indent="0">
              <a:buNone/>
            </a:pPr>
            <a:endParaRPr lang="pl-PL" sz="2100" b="1" dirty="0">
              <a:solidFill>
                <a:srgbClr val="000099"/>
              </a:solidFill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Podporovány jsou aktivity zaměřené na vytváření předpokladů a zvyšování ochoty institucí přeshraničně spolupracovat.</a:t>
            </a: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lang="cs-CZ" sz="2100" b="0" i="0" u="none" strike="noStrike" kern="1200" baseline="0" dirty="0">
              <a:solidFill>
                <a:srgbClr val="000099"/>
              </a:solidFill>
              <a:ea typeface="+mn-ea"/>
              <a:cs typeface="+mn-cs"/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100" b="1" i="0" u="sng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Financovány mohou být následující aktivity: 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síťování institucí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jazykové vzdělávání pracovníků (českého a polského jazyka)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sdílení dobré praxe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výměnné stáže pracovníků institucí a jejich příspěvkových organizací</a:t>
            </a:r>
          </a:p>
          <a:p>
            <a:pPr marL="0" indent="0">
              <a:buNone/>
            </a:pPr>
            <a:endParaRPr lang="pl-PL" dirty="0">
              <a:solidFill>
                <a:srgbClr val="000099"/>
              </a:solidFill>
            </a:endParaRPr>
          </a:p>
          <a:p>
            <a:endParaRPr lang="pl-PL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B4C5FA-8EED-5770-BD06-E7C79CB32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830" y="2010285"/>
            <a:ext cx="5080969" cy="39368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100" b="1" dirty="0">
                <a:solidFill>
                  <a:srgbClr val="FF6600"/>
                </a:solidFill>
              </a:rPr>
              <a:t>1) Wsparcie współpracy instytucji</a:t>
            </a: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lang="pl-PL" sz="2100" b="0" i="0" u="none" strike="noStrike" kern="1200" baseline="0" dirty="0">
              <a:solidFill>
                <a:srgbClr val="FF6600"/>
              </a:solidFill>
              <a:ea typeface="+mn-ea"/>
              <a:cs typeface="+mn-cs"/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Wspierane są działania mające na celu stworzenie warunków do współpracy i zwiększenie zainteresowania instytucji współpracą transgraniczną.</a:t>
            </a: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lang="pl-PL" sz="2100" b="0" i="0" u="none" strike="noStrike" kern="1200" baseline="0" dirty="0">
              <a:solidFill>
                <a:srgbClr val="FF6600"/>
              </a:solidFill>
              <a:ea typeface="+mn-ea"/>
              <a:cs typeface="+mn-cs"/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2100" b="1" i="0" u="sng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Dofinansowanie  będą mogły otrzymać następujące działania:</a:t>
            </a:r>
          </a:p>
          <a:p>
            <a:pPr marL="285750" lvl="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tworzenie sieci współpracy instytucji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szkolenia językowe pracowników (języka polskiego i czeskiego)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współdzielenie dobrych praktyk</a:t>
            </a:r>
          </a:p>
          <a:p>
            <a:pPr marL="285750" lvl="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staże pracowników instytucji i ich jednostek budżetowych</a:t>
            </a:r>
            <a:endParaRPr lang="pl-PL" sz="2100" b="1" i="0" u="none" strike="noStrike" kern="1200" baseline="0" dirty="0">
              <a:solidFill>
                <a:srgbClr val="FF6600"/>
              </a:solidFill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78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4 - Spolupráce institucí a obyvatel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typy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działań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4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Współpraca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instytucji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i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mieszkańców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0629"/>
            <a:ext cx="5181600" cy="3936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000099"/>
                </a:solidFill>
              </a:rPr>
              <a:t>2) Projekty typu „people to people“</a:t>
            </a:r>
          </a:p>
          <a:p>
            <a:pPr marL="0" indent="0">
              <a:buNone/>
            </a:pPr>
            <a:endParaRPr lang="cs-CZ" sz="1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900" b="0" i="0" u="none" strike="noStrike" kern="1200" baseline="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Podporovány jsou aktivity zaměřené na </a:t>
            </a:r>
            <a:r>
              <a:rPr lang="cs-CZ" sz="1900" b="1" i="0" u="none" strike="noStrike" kern="1200" baseline="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rozvoj spolupráce</a:t>
            </a:r>
            <a:r>
              <a:rPr lang="cs-CZ" sz="1900" b="0" i="0" u="none" strike="noStrike" kern="1200" baseline="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a společných společenských a kulturních projektů. Jde o aktivity, které zvyšují úroveň vzájemného poznání a porozumění, budují důvěru mezi místními komunitami na obou stranách hranice a přispívají k sociální a občanské soudržnosti přeshraničního regionu.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0627"/>
            <a:ext cx="5181600" cy="393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FF6600"/>
                </a:solidFill>
              </a:rPr>
              <a:t>2) Projekty typu „people to people”</a:t>
            </a:r>
          </a:p>
          <a:p>
            <a:pPr marL="0" indent="0">
              <a:buNone/>
            </a:pPr>
            <a:endParaRPr lang="pl-PL" sz="1800" b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pl-PL" sz="1800" b="0" i="0" u="none" strike="noStrike" kern="1200" baseline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Wspierane są działania na rzecz </a:t>
            </a:r>
            <a:r>
              <a:rPr lang="pl-PL" sz="1800" b="1" i="0" u="none" strike="noStrike" kern="1200" baseline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rozwoju współpracy </a:t>
            </a:r>
            <a:r>
              <a:rPr lang="pl-PL" sz="1800" b="0" i="0" u="none" strike="noStrike" kern="1200" baseline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w zakresie wspólnych przedsięwzięć społecznych i kulturalnych. Dotyczy to działań, które zwiększają poziom wzajemnego poznania i zrozumienia, budują zaufanie między społeczeństwami lokalnymi po obu stronach granicy oraz przyczyniają się do wzmocnienia spójności społecznej i obywatelskiej regionu transgranicznego.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050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Dílčí cíle FMP ER Praděd – Priorita 4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Cele szczegółowe FMP ER Pradziad – Priorytet 4</a:t>
            </a:r>
            <a:endParaRPr lang="cs-CZ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636"/>
            <a:ext cx="5181600" cy="435632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Překonání dopadů příhraniční polohy těchto oblastí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Zmírnění dopadů vylidňování a stárnutí populace, přizpůsobení vzdělávání potřebám trhu práce.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Častější partnerství mezi městy, obcemi a organizacemi s podobným ekonomickým a demografickým potenciálem.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Posílení institucionálních kapacit a rozvoj spolupráce mezi institucemi v EP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Zvýšení aktivity institucí a organizací, které jsou ve větší vzdálenosti od česko-polské hranice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Zvýšení počtu spolupracujících veřejných institucí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Posílení spolupráce mezi neziskovými organizacemi, včetně těch z oblastí podpory podnikání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1651"/>
            <a:ext cx="5181600" cy="4405312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Przezwyciężanie skutków przygranicznego położenia tych terenów</a:t>
            </a:r>
          </a:p>
          <a:p>
            <a:pPr marL="342900" indent="-342900" algn="just">
              <a:lnSpc>
                <a:spcPct val="70000"/>
              </a:lnSpc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Łagodzenie skutków depopulacji i starzenia się społeczeństwa, dostosowaniu edukacji do potrzeb rynku pracy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Zwiększenie ilości partnerstw pomiędzy miastami, gminami i organizacjami o podobnym potencjale gospodarczym i demograficznym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Wzmocnieniu zdolności instytucjonalnych i rozwój współpracy instytucji w EP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Zwiększenie aktywności instytucji i organizacji, które są w większej odległości od granicy polsko-czeskiej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Zwiększenie ilości organizacji działających na rzecz społeczeństwa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Wzmocnieniu współpracy instytucji pozarządowych w tym okołobiznesowych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1383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Dílčí cíle FMP ER Praděd – Priorita 4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Cele szczegółowe FMP ER Pradziad – Priorytet 4</a:t>
            </a:r>
            <a:endParaRPr lang="cs-CZ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3293"/>
            <a:ext cx="5181600" cy="432367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Prohloubení kulturní a sportovní spolupráce v Euroregionu Praděd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Posílení spolupráce mezi vzdělávacími a pečovatelskými institucemi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posílení udržitelnosti spolupráce bez nutnosti dalšího financování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Snížení  jazykových bariér mezi obyvateli česko-polského pohraničí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Posílení vzájemné důvěry, vzájemné identity obyvatel Euroregionu Praděd a povědomí o společné historii a životním prostředí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Prohloubení spolupráce v oblasti ochrany životního prostředí, klimatických změn, bezpečnosti a fungování záchranných a preventivních služeb (policie, hasiči, hygiena).</a:t>
            </a:r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1651"/>
            <a:ext cx="5181600" cy="440531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Pogłębianie współpracy w dziedzinie społecznej, kulturalnej i sportowej w Euroregionie Pradziad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Wzmocnienie współpracy pomiędzy instytucjami wychowawczymi, edukacyjnymi i opiekuńczymi 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Wzmocnienie trwałości współpracy bez konieczności dalszego finansowania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Zmniejszenie barier językowych wśród mieszkańców pogranicza polsko-czeskiego 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Wzmocnienie wzajemnego zaufania, wzajemnej tożsamości mieszkańców Euroregionu Pradziad oraz świadomości wspólnej historii i środowiska naturalnego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Pogłębienie współpracy w zakresie ochrony środowiska, zmian klimatu, bezpieczeństwa i działania służb ratunkowych i prewencyjnych (policja, straż pożarna, Sanepid)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0219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Typy malých projektů – priorita 4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Rodzaje małych projektów – Priorytet 4</a:t>
            </a:r>
            <a:endParaRPr lang="cs-CZ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467" y="1591733"/>
            <a:ext cx="5249333" cy="458523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900" u="sng" dirty="0">
                <a:solidFill>
                  <a:srgbClr val="000099"/>
                </a:solidFill>
                <a:ea typeface="Times New Roman"/>
              </a:rPr>
              <a:t>Malé p</a:t>
            </a:r>
            <a:r>
              <a:rPr lang="cs-CZ" sz="1900" u="sng" dirty="0">
                <a:solidFill>
                  <a:srgbClr val="000099"/>
                </a:solidFill>
                <a:ea typeface="Calibri"/>
              </a:rPr>
              <a:t>rojekty pro úzkou cílovou skupinu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u="sng" dirty="0">
                <a:solidFill>
                  <a:srgbClr val="000099"/>
                </a:solidFill>
                <a:ea typeface="Times New Roman"/>
              </a:rPr>
              <a:t>Malé projekty zaměřené na širokou cílovou skupinu:</a:t>
            </a: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festivaly a koncerty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trhy a jarmarky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dožínky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veřejné slavnosti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sportovní aktivity masového charakteru bez nutnosti registrace</a:t>
            </a:r>
            <a:endParaRPr lang="pl-PL" sz="1900" dirty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cs-CZ" sz="1900" u="sng" dirty="0">
                <a:solidFill>
                  <a:srgbClr val="000099"/>
                </a:solidFill>
                <a:ea typeface="Calibri"/>
                <a:cs typeface="Calibri"/>
              </a:rPr>
              <a:t>Ostatní malé projekty: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studie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brožury 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publikace</a:t>
            </a:r>
            <a:endParaRPr lang="pl-PL" sz="1900" dirty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pl-PL" sz="1800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cs-CZ" sz="1800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1700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4467" y="1591733"/>
            <a:ext cx="5317066" cy="482600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900" u="sng" dirty="0">
                <a:solidFill>
                  <a:srgbClr val="FF6600"/>
                </a:solidFill>
                <a:ea typeface="Calibri"/>
                <a:cs typeface="Times New Roman"/>
              </a:rPr>
              <a:t>Małe projekty skierowane do wąskiej grupy docelowej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900" u="sng" dirty="0">
                <a:solidFill>
                  <a:srgbClr val="FF6600"/>
                </a:solidFill>
                <a:ea typeface="Calibri"/>
                <a:cs typeface="Times New Roman"/>
              </a:rPr>
              <a:t>Małe projekty skierowane do szerokiej grupy docelowej: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festiwale i koncerty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targi i jarmarki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dożynki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publiczne festyny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działania sportowe o charakterze masowym bez konieczności rejestracji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l-PL" sz="1900" u="sng" dirty="0">
                <a:solidFill>
                  <a:srgbClr val="FF6600"/>
                </a:solidFill>
                <a:ea typeface="Calibri"/>
                <a:cs typeface="Times New Roman"/>
              </a:rPr>
              <a:t>Pozostałe małe projekty: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pl-PL" sz="1900" dirty="0">
                <a:solidFill>
                  <a:srgbClr val="FF6600"/>
                </a:solidFill>
              </a:rPr>
              <a:t>opracowania studyjne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pl-PL" sz="1900" dirty="0">
                <a:solidFill>
                  <a:srgbClr val="FF6600"/>
                </a:solidFill>
              </a:rPr>
              <a:t>foldery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pl-PL" sz="1900" dirty="0">
                <a:solidFill>
                  <a:srgbClr val="FF6600"/>
                </a:solidFill>
              </a:rPr>
              <a:t>publikacje</a:t>
            </a:r>
          </a:p>
          <a:p>
            <a:pPr marL="342900" indent="-342900">
              <a:buFont typeface="+mj-lt"/>
              <a:buAutoNum type="arabicPeriod" startAt="3"/>
            </a:pPr>
            <a:endParaRPr lang="cs-CZ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7540237-BCF0-4D3E-BB81-588D7F6B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44" y="530492"/>
            <a:ext cx="10243955" cy="691036"/>
          </a:xfr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  <a:t>Fond malých projektů 2021 – 2027</a:t>
            </a:r>
            <a:br>
              <a:rPr lang="cs-CZ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pl-PL" altLang="cs-CZ" sz="2400" b="1" dirty="0">
                <a:solidFill>
                  <a:srgbClr val="FF6600"/>
                </a:solidFill>
                <a:latin typeface="+mn-lt"/>
                <a:cs typeface="Arial" charset="0"/>
              </a:rPr>
              <a:t>Fundusz małych projektów 2021 - 2027</a:t>
            </a:r>
            <a:endParaRPr lang="cs-CZ" sz="2400" dirty="0"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647DB3-384F-6A2E-568C-CED0C9C3B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191" y="1786919"/>
            <a:ext cx="5299609" cy="387621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900" i="0" kern="1200" dirty="0">
                <a:solidFill>
                  <a:srgbClr val="000099"/>
                </a:solidFill>
                <a:ea typeface="+mn-ea"/>
                <a:cs typeface="+mn-cs"/>
              </a:rPr>
              <a:t>Program přeshraniční spolupráce Česká republika – Polsko </a:t>
            </a:r>
            <a:r>
              <a:rPr lang="cs-CZ" sz="1900" b="1" i="0" kern="1200" dirty="0">
                <a:solidFill>
                  <a:srgbClr val="000099"/>
                </a:solidFill>
                <a:ea typeface="+mn-ea"/>
                <a:cs typeface="+mn-cs"/>
              </a:rPr>
              <a:t>bude nadále pokračovat i v dalším programovém období v letech 2021-2027</a:t>
            </a: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, přičemž bude navazovat na předchozí program </a:t>
            </a:r>
            <a:r>
              <a:rPr lang="cs-CZ" sz="1900" b="0" i="0" kern="1200" dirty="0" err="1">
                <a:solidFill>
                  <a:srgbClr val="000099"/>
                </a:solidFill>
                <a:ea typeface="+mn-ea"/>
                <a:cs typeface="+mn-cs"/>
              </a:rPr>
              <a:t>Interreg</a:t>
            </a: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 V-A Česká republika – Polsko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Název Programu pro období 2021-2027 je </a:t>
            </a:r>
            <a:r>
              <a:rPr lang="cs-CZ" sz="1900" b="1" i="0" kern="1200" dirty="0">
                <a:solidFill>
                  <a:srgbClr val="000099"/>
                </a:solidFill>
                <a:ea typeface="+mn-ea"/>
                <a:cs typeface="+mn-cs"/>
              </a:rPr>
              <a:t>"INTERREG Česko - Polsko„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900" b="1" dirty="0">
                <a:solidFill>
                  <a:srgbClr val="000099"/>
                </a:solidFill>
              </a:rPr>
              <a:t>F</a:t>
            </a:r>
            <a:r>
              <a:rPr lang="cs-CZ" sz="1900" b="1" i="0" kern="1200" dirty="0">
                <a:solidFill>
                  <a:srgbClr val="000099"/>
                </a:solidFill>
                <a:ea typeface="+mn-ea"/>
                <a:cs typeface="+mn-cs"/>
              </a:rPr>
              <a:t>MP potrvá až do </a:t>
            </a:r>
            <a:r>
              <a:rPr lang="cs-CZ" sz="1900" i="0" kern="1200" dirty="0">
                <a:solidFill>
                  <a:srgbClr val="000099"/>
                </a:solidFill>
                <a:ea typeface="+mn-ea"/>
                <a:cs typeface="+mn-cs"/>
              </a:rPr>
              <a:t>30.9.2029</a:t>
            </a: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, kdy musí být již veškeré malé projekty ukončeny a vyúčtovány (</a:t>
            </a:r>
            <a:r>
              <a:rPr lang="cs-CZ" sz="1900" b="1" i="0" kern="1200" dirty="0">
                <a:solidFill>
                  <a:srgbClr val="000099"/>
                </a:solidFill>
                <a:ea typeface="+mn-ea"/>
                <a:cs typeface="+mn-cs"/>
              </a:rPr>
              <a:t>ukončení projektů do 30. 6. 2029</a:t>
            </a: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b="1" i="0" kern="120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CA6EF0-A311-6785-72A4-D420E5451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6918"/>
            <a:ext cx="5181600" cy="4029895"/>
          </a:xfr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l-PL" altLang="cs-CZ" sz="1900" kern="1200" dirty="0">
                <a:solidFill>
                  <a:srgbClr val="FF6600"/>
                </a:solidFill>
                <a:ea typeface="+mn-ea"/>
                <a:cs typeface="Times New Roman" panose="02020603050405020304" pitchFamily="18" charset="0"/>
              </a:rPr>
              <a:t>Program Współpracy Transgranicznej Republika Czeska – Polska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będzie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kontynuowany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w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kolejnym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okresie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programowania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w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latach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2021-2027,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pl-PL" sz="1900" b="0" kern="1200" dirty="0">
                <a:solidFill>
                  <a:srgbClr val="FF6600"/>
                </a:solidFill>
                <a:ea typeface="+mn-ea"/>
                <a:cs typeface="+mn-cs"/>
              </a:rPr>
              <a:t>będzie nawiązywał do programu </a:t>
            </a:r>
            <a:r>
              <a:rPr lang="cs-CZ" sz="1900" b="0" kern="1200" dirty="0" err="1">
                <a:solidFill>
                  <a:srgbClr val="FF6600"/>
                </a:solidFill>
                <a:ea typeface="+mn-ea"/>
                <a:cs typeface="+mn-cs"/>
              </a:rPr>
              <a:t>Interreg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V-A </a:t>
            </a:r>
            <a:r>
              <a:rPr lang="cs-CZ" sz="1900" b="0" kern="1200" dirty="0" err="1">
                <a:solidFill>
                  <a:srgbClr val="FF6600"/>
                </a:solidFill>
                <a:ea typeface="+mn-ea"/>
                <a:cs typeface="+mn-cs"/>
              </a:rPr>
              <a:t>Czechy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– Polska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1900" b="0" kern="1200" dirty="0" err="1">
                <a:solidFill>
                  <a:srgbClr val="FF6600"/>
                </a:solidFill>
                <a:ea typeface="+mn-ea"/>
                <a:cs typeface="+mn-cs"/>
              </a:rPr>
              <a:t>Nazwa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programu na lata 2021-2027 to 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„INTERREG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Czechy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– Polska“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l-PL" sz="1900" b="1" kern="1200" dirty="0">
                <a:solidFill>
                  <a:srgbClr val="FF6600"/>
                </a:solidFill>
                <a:ea typeface="+mn-ea"/>
                <a:cs typeface="+mn-cs"/>
              </a:rPr>
              <a:t>FMP będzie realizowany do </a:t>
            </a:r>
            <a:r>
              <a:rPr lang="pl-PL" sz="1900" kern="1200" dirty="0">
                <a:solidFill>
                  <a:srgbClr val="FF6600"/>
                </a:solidFill>
                <a:ea typeface="+mn-ea"/>
                <a:cs typeface="+mn-cs"/>
              </a:rPr>
              <a:t>30.9.2029</a:t>
            </a:r>
            <a:r>
              <a:rPr lang="pl-PL" sz="1900" b="1" kern="1200" dirty="0">
                <a:solidFill>
                  <a:srgbClr val="FF6600"/>
                </a:solidFill>
                <a:ea typeface="+mn-ea"/>
                <a:cs typeface="+mn-cs"/>
              </a:rPr>
              <a:t> r., </a:t>
            </a:r>
            <a:r>
              <a:rPr lang="pl-PL" sz="1900" kern="1200" dirty="0">
                <a:solidFill>
                  <a:srgbClr val="FF6600"/>
                </a:solidFill>
                <a:ea typeface="+mn-ea"/>
                <a:cs typeface="+mn-cs"/>
              </a:rPr>
              <a:t>do kiedy wszystkie małe projekty muszą zostać zakończone i rozliczone (</a:t>
            </a:r>
            <a:r>
              <a:rPr lang="pl-PL" sz="1900" b="1" kern="1200" dirty="0">
                <a:solidFill>
                  <a:srgbClr val="FF6600"/>
                </a:solidFill>
                <a:ea typeface="+mn-ea"/>
                <a:cs typeface="+mn-cs"/>
              </a:rPr>
              <a:t>zakończenie projektów do 30 czerwca 2029 r.</a:t>
            </a:r>
            <a:r>
              <a:rPr lang="pl-PL" sz="1900" kern="1200" dirty="0">
                <a:solidFill>
                  <a:srgbClr val="FF6600"/>
                </a:solidFill>
                <a:ea typeface="+mn-ea"/>
                <a:cs typeface="+mn-cs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sz="2400" b="1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v malých projektech v prioritě 4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Wskaźniki produktu i rezultatu w małych projektach w Priorytecie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Malé projekty pro úzkou cílovou skupinu (metoda jednotkových cen)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917001 (RCO87)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914101 (RCO81) –</a:t>
            </a:r>
            <a:r>
              <a:rPr lang="cs-CZ" sz="2000" i="1" dirty="0">
                <a:solidFill>
                  <a:srgbClr val="000099"/>
                </a:solidFill>
              </a:rPr>
              <a:t> Účast na společných přeshraničních akcích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917201 (RCR84)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 po dokončení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1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b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6600"/>
                </a:solidFill>
              </a:rPr>
              <a:t>Małe projekty do wąskiej grupy docelowej (stawki jednostkowe):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917001 (RCO87)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914101 (RCO81) – </a:t>
            </a:r>
            <a:r>
              <a:rPr lang="pl-PL" sz="2000" i="1" dirty="0">
                <a:solidFill>
                  <a:srgbClr val="FF6600"/>
                </a:solidFill>
              </a:rPr>
              <a:t>Uczestnictwo we wspólnych działaniach transgranicznych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917201 (RCR84)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 po zakończeniu projektu</a:t>
            </a:r>
          </a:p>
          <a:p>
            <a:pPr marL="0" indent="0">
              <a:buNone/>
            </a:pPr>
            <a:endParaRPr lang="cs-CZ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0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v malých projektech v prioritě 4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Wskaźniki produktu i rezultatu w małych projektach w Priorytecie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Malé projekty pro širokou cílovou skupinu (metoda návrhu rozpočtu – draft budget):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917001 (RCO87)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914001 (RCO115) – </a:t>
            </a:r>
            <a:r>
              <a:rPr lang="cs-CZ" sz="2000" i="1" dirty="0">
                <a:solidFill>
                  <a:srgbClr val="000099"/>
                </a:solidFill>
              </a:rPr>
              <a:t>Společně organizované přeshraniční veřejné akce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917201 (RCR84)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 po dokončení projektu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918201 – </a:t>
            </a:r>
            <a:r>
              <a:rPr lang="cs-CZ" sz="2000" i="1" dirty="0">
                <a:solidFill>
                  <a:srgbClr val="000099"/>
                </a:solidFill>
              </a:rPr>
              <a:t>Společně organizované přeshraniční veřejné události po dokončení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1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6600"/>
                </a:solidFill>
              </a:rPr>
              <a:t>Małe projekty do szerokiej grupy docelowej (metoda projekt budżetu – draft </a:t>
            </a:r>
            <a:r>
              <a:rPr lang="pl-PL" sz="2000" b="1" dirty="0" err="1">
                <a:solidFill>
                  <a:srgbClr val="FF6600"/>
                </a:solidFill>
              </a:rPr>
              <a:t>budget</a:t>
            </a:r>
            <a:r>
              <a:rPr lang="pl-PL" sz="2000" b="1" dirty="0">
                <a:solidFill>
                  <a:srgbClr val="FF6600"/>
                </a:solidFill>
              </a:rPr>
              <a:t>):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917001 (RCO87) –</a:t>
            </a:r>
            <a:r>
              <a:rPr lang="pl-PL" sz="2000" i="1" dirty="0">
                <a:solidFill>
                  <a:srgbClr val="FF6600"/>
                </a:solidFill>
              </a:rPr>
              <a:t> Organizacje współpracujące ponad granicami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914001 (RCO115) – </a:t>
            </a:r>
            <a:r>
              <a:rPr lang="pl-PL" sz="2000" i="1" dirty="0">
                <a:solidFill>
                  <a:srgbClr val="FF6600"/>
                </a:solidFill>
              </a:rPr>
              <a:t>Wspólnie organizowane transgraniczne wydarzenia publiczne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917201 (RCR84)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 po zakończeniu projektu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918201 – </a:t>
            </a:r>
            <a:r>
              <a:rPr lang="pl-PL" sz="2000" i="1" dirty="0">
                <a:solidFill>
                  <a:srgbClr val="FF6600"/>
                </a:solidFill>
              </a:rPr>
              <a:t>Wspólnie organizowane transgraniczne wydarzenia publiczne po zakończeniu projektu</a:t>
            </a:r>
          </a:p>
          <a:p>
            <a:pPr marL="0" indent="0">
              <a:buNone/>
            </a:pPr>
            <a:endParaRPr lang="cs-CZ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v malých projektech v prioritě 4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Wskaźniki produktu i rezultatu w małych projektach w Priorytecie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Ostatní malé projekty (metoda návrhu rozpočtu – draft budget):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• </a:t>
            </a:r>
            <a:r>
              <a:rPr lang="cs-CZ" sz="2000" dirty="0">
                <a:solidFill>
                  <a:srgbClr val="000099"/>
                </a:solidFill>
              </a:rPr>
              <a:t>výstupový indikátor 917001 (RCO87)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917201 (RCR84)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 po dokončení projektu</a:t>
            </a:r>
          </a:p>
          <a:p>
            <a:pPr marL="0" indent="0" algn="just">
              <a:buNone/>
            </a:pPr>
            <a:endParaRPr lang="cs-CZ" sz="2000" i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Pokud se bude jednat o tzv. smíšený projekt (např. pro úzkou a širokou cílovou skupinu), měly by být v žádosti uvedeny ukazatele pro každý typ projektu.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1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6600"/>
                </a:solidFill>
              </a:rPr>
              <a:t>Pozostałe małe projekty (metoda projekt budżetu – draft </a:t>
            </a:r>
            <a:r>
              <a:rPr lang="pl-PL" sz="2000" b="1" dirty="0" err="1">
                <a:solidFill>
                  <a:srgbClr val="FF6600"/>
                </a:solidFill>
              </a:rPr>
              <a:t>budget</a:t>
            </a:r>
            <a:r>
              <a:rPr lang="pl-PL" sz="2000" b="1" dirty="0">
                <a:solidFill>
                  <a:srgbClr val="FF6600"/>
                </a:solidFill>
              </a:rPr>
              <a:t>):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917001 (RCO87)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917201 (RCR84)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 po zakończeniu projektu</a:t>
            </a:r>
          </a:p>
          <a:p>
            <a:pPr marL="0" indent="0" algn="just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rgbClr val="FF6600"/>
                </a:solidFill>
              </a:rPr>
              <a:t>Jeśli będzie tzw. projekt mieszany (np. dla wąskiej i szerokiej grupy docelowej), we wniosku należy uwzględnić wskaźniki dla każdego rodzaju projektu.</a:t>
            </a:r>
          </a:p>
        </p:txBody>
      </p:sp>
    </p:spTree>
    <p:extLst>
      <p:ext uri="{BB962C8B-B14F-4D97-AF65-F5344CB8AC3E}">
        <p14:creationId xmlns:p14="http://schemas.microsoft.com/office/powerpoint/2010/main" val="118450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Typy malých projektů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>
                <a:solidFill>
                  <a:srgbClr val="FF6600"/>
                </a:solidFill>
              </a:rPr>
              <a:t>Typy </a:t>
            </a:r>
            <a:r>
              <a:rPr lang="cs-CZ" sz="2400" dirty="0" err="1">
                <a:solidFill>
                  <a:srgbClr val="FF6600"/>
                </a:solidFill>
              </a:rPr>
              <a:t>małych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projektów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b="1" dirty="0">
                <a:solidFill>
                  <a:srgbClr val="000099"/>
                </a:solidFill>
              </a:rPr>
              <a:t>S vedoucím partnerem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jedna </a:t>
            </a:r>
            <a:r>
              <a:rPr lang="cs-CZ" sz="1900" u="sng" dirty="0">
                <a:solidFill>
                  <a:srgbClr val="000099"/>
                </a:solidFill>
              </a:rPr>
              <a:t>společná</a:t>
            </a:r>
            <a:r>
              <a:rPr lang="cs-CZ" sz="1900" dirty="0">
                <a:solidFill>
                  <a:srgbClr val="000099"/>
                </a:solidFill>
              </a:rPr>
              <a:t> žádost 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jeden z partnerů je VP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900" dirty="0">
                <a:solidFill>
                  <a:srgbClr val="000099"/>
                </a:solidFill>
              </a:rPr>
              <a:t>4 kritéria spolupráce (</a:t>
            </a:r>
            <a:r>
              <a:rPr lang="cs-CZ" sz="1900" u="sng" dirty="0">
                <a:solidFill>
                  <a:srgbClr val="000099"/>
                </a:solidFill>
              </a:rPr>
              <a:t>společná příprava, realizace, financování, personál)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900" dirty="0">
                <a:solidFill>
                  <a:srgbClr val="000099"/>
                </a:solidFill>
              </a:rPr>
              <a:t>podíl partnera/</a:t>
            </a:r>
            <a:r>
              <a:rPr lang="cs-CZ" sz="1900" dirty="0" err="1">
                <a:solidFill>
                  <a:srgbClr val="000099"/>
                </a:solidFill>
              </a:rPr>
              <a:t>rů</a:t>
            </a:r>
            <a:r>
              <a:rPr lang="cs-CZ" sz="1900" dirty="0">
                <a:solidFill>
                  <a:srgbClr val="000099"/>
                </a:solidFill>
              </a:rPr>
              <a:t> z druhého státu je ve výši min. 10 % z CZV projektu</a:t>
            </a:r>
          </a:p>
          <a:p>
            <a:pPr marL="0" indent="0">
              <a:buNone/>
            </a:pPr>
            <a:endParaRPr lang="cs-CZ" sz="19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900" b="1" dirty="0">
                <a:solidFill>
                  <a:srgbClr val="000099"/>
                </a:solidFill>
              </a:rPr>
              <a:t>Samostatně realizované</a:t>
            </a:r>
            <a:endParaRPr lang="cs-CZ" sz="1900" b="1" dirty="0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žadatel podá žádost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000099"/>
                </a:solidFill>
              </a:rPr>
              <a:t>partner se projektu účastní ve fázi </a:t>
            </a:r>
            <a:r>
              <a:rPr lang="cs-CZ" sz="1900" u="sng" dirty="0">
                <a:solidFill>
                  <a:srgbClr val="000099"/>
                </a:solidFill>
              </a:rPr>
              <a:t>přípravy a realizace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zapojuje do malého projektu </a:t>
            </a:r>
            <a:r>
              <a:rPr lang="cs-CZ" sz="1900" u="sng" dirty="0">
                <a:solidFill>
                  <a:srgbClr val="000099"/>
                </a:solidFill>
              </a:rPr>
              <a:t>vlastní personál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8533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FF6600"/>
                </a:solidFill>
              </a:rPr>
              <a:t>Z partnerem </a:t>
            </a:r>
            <a:r>
              <a:rPr lang="cs-CZ" sz="1800" b="1" dirty="0" err="1">
                <a:solidFill>
                  <a:srgbClr val="FF6600"/>
                </a:solidFill>
              </a:rPr>
              <a:t>wiodącym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</a:p>
          <a:p>
            <a:r>
              <a:rPr lang="cs-CZ" sz="1800" dirty="0">
                <a:solidFill>
                  <a:srgbClr val="FF6600"/>
                </a:solidFill>
              </a:rPr>
              <a:t>jeden </a:t>
            </a:r>
            <a:r>
              <a:rPr lang="cs-CZ" sz="1800" u="sng" dirty="0" err="1">
                <a:solidFill>
                  <a:srgbClr val="FF6600"/>
                </a:solidFill>
              </a:rPr>
              <a:t>wspólny</a:t>
            </a:r>
            <a:r>
              <a:rPr lang="cs-CZ" sz="1800" dirty="0">
                <a:solidFill>
                  <a:srgbClr val="FF6600"/>
                </a:solidFill>
              </a:rPr>
              <a:t> projekt</a:t>
            </a:r>
          </a:p>
          <a:p>
            <a:r>
              <a:rPr lang="cs-CZ" sz="1800" dirty="0">
                <a:solidFill>
                  <a:srgbClr val="FF6600"/>
                </a:solidFill>
              </a:rPr>
              <a:t>jeden z </a:t>
            </a:r>
            <a:r>
              <a:rPr lang="cs-CZ" sz="1800" dirty="0" err="1">
                <a:solidFill>
                  <a:srgbClr val="FF6600"/>
                </a:solidFill>
              </a:rPr>
              <a:t>partnerów</a:t>
            </a:r>
            <a:r>
              <a:rPr lang="cs-CZ" sz="1800" dirty="0">
                <a:solidFill>
                  <a:srgbClr val="FF6600"/>
                </a:solidFill>
              </a:rPr>
              <a:t> jest PW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800" dirty="0">
                <a:solidFill>
                  <a:srgbClr val="FF6600"/>
                </a:solidFill>
              </a:rPr>
              <a:t>4 </a:t>
            </a:r>
            <a:r>
              <a:rPr lang="cs-CZ" sz="1800" dirty="0" err="1">
                <a:solidFill>
                  <a:srgbClr val="FF6600"/>
                </a:solidFill>
              </a:rPr>
              <a:t>kryteria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współpracy</a:t>
            </a:r>
            <a:r>
              <a:rPr lang="cs-CZ" sz="1800" dirty="0">
                <a:solidFill>
                  <a:srgbClr val="FF6600"/>
                </a:solidFill>
              </a:rPr>
              <a:t> (</a:t>
            </a:r>
            <a:r>
              <a:rPr lang="cs-CZ" sz="1800" u="sng" dirty="0" err="1">
                <a:solidFill>
                  <a:srgbClr val="FF6600"/>
                </a:solidFill>
              </a:rPr>
              <a:t>wspólne</a:t>
            </a:r>
            <a:r>
              <a:rPr lang="cs-CZ" sz="1800" u="sng" dirty="0">
                <a:solidFill>
                  <a:srgbClr val="FF6600"/>
                </a:solidFill>
              </a:rPr>
              <a:t> przygotowanie, realizacja, finansowanie, </a:t>
            </a:r>
            <a:r>
              <a:rPr lang="cs-CZ" sz="1800" u="sng" dirty="0" err="1">
                <a:solidFill>
                  <a:srgbClr val="FF6600"/>
                </a:solidFill>
              </a:rPr>
              <a:t>personel</a:t>
            </a:r>
            <a:r>
              <a:rPr lang="cs-CZ" sz="1800" u="sng" dirty="0">
                <a:solidFill>
                  <a:srgbClr val="FF6600"/>
                </a:solidFill>
              </a:rPr>
              <a:t>)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1800" dirty="0">
                <a:solidFill>
                  <a:srgbClr val="FF6600"/>
                </a:solidFill>
              </a:rPr>
              <a:t>udział partnera/-ów z drugiego kraju wynosi co najmniej 10 % całkowitych wydatków kwalifikowalnych projektu</a:t>
            </a:r>
          </a:p>
          <a:p>
            <a:pPr marL="0" indent="0">
              <a:buNone/>
            </a:pPr>
            <a:endParaRPr lang="cs-CZ" sz="18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cs-CZ" sz="1800" b="1" dirty="0" err="1">
                <a:solidFill>
                  <a:srgbClr val="FF6600"/>
                </a:solidFill>
              </a:rPr>
              <a:t>Realizowane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samodzielnie</a:t>
            </a:r>
            <a:endParaRPr lang="cs-CZ" sz="1800" dirty="0">
              <a:solidFill>
                <a:srgbClr val="FF6600"/>
              </a:solidFill>
            </a:endParaRPr>
          </a:p>
          <a:p>
            <a:r>
              <a:rPr lang="cs-CZ" sz="1800" dirty="0" err="1">
                <a:solidFill>
                  <a:srgbClr val="FF6600"/>
                </a:solidFill>
              </a:rPr>
              <a:t>wnioskodawca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składa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wniosek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</a:p>
          <a:p>
            <a:r>
              <a:rPr lang="pl-PL" sz="1800" dirty="0">
                <a:solidFill>
                  <a:srgbClr val="FF6600"/>
                </a:solidFill>
              </a:rPr>
              <a:t>partner uczestniczy w projekcie w fazie </a:t>
            </a:r>
            <a:r>
              <a:rPr lang="pl-PL" sz="1800" u="sng" dirty="0">
                <a:solidFill>
                  <a:srgbClr val="FF6600"/>
                </a:solidFill>
              </a:rPr>
              <a:t>przygotowania </a:t>
            </a:r>
            <a:r>
              <a:rPr lang="pl-PL" sz="1800" dirty="0">
                <a:solidFill>
                  <a:srgbClr val="FF6600"/>
                </a:solidFill>
              </a:rPr>
              <a:t>i </a:t>
            </a:r>
            <a:r>
              <a:rPr lang="pl-PL" sz="1800" u="sng" dirty="0">
                <a:solidFill>
                  <a:srgbClr val="FF6600"/>
                </a:solidFill>
              </a:rPr>
              <a:t>realizacji</a:t>
            </a:r>
            <a:r>
              <a:rPr lang="pl-PL" sz="1800" dirty="0">
                <a:solidFill>
                  <a:srgbClr val="FF6600"/>
                </a:solidFill>
              </a:rPr>
              <a:t> </a:t>
            </a:r>
          </a:p>
          <a:p>
            <a:r>
              <a:rPr lang="pl-PL" sz="1800" dirty="0">
                <a:solidFill>
                  <a:srgbClr val="FF6600"/>
                </a:solidFill>
              </a:rPr>
              <a:t>w mały projekt angażuje </a:t>
            </a:r>
            <a:r>
              <a:rPr lang="pl-PL" sz="1800" u="sng" dirty="0">
                <a:solidFill>
                  <a:srgbClr val="FF6600"/>
                </a:solidFill>
              </a:rPr>
              <a:t>własny personel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1628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B4CA2-021B-90E9-F6C3-373A6B68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98811"/>
            <a:ext cx="9376913" cy="817295"/>
          </a:xfrm>
        </p:spPr>
        <p:txBody>
          <a:bodyPr>
            <a:normAutofit/>
          </a:bodyPr>
          <a:lstStyle/>
          <a:p>
            <a:r>
              <a:rPr lang="pl-PL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  <a:t>Výše dotace EFRR u malých projektů</a:t>
            </a:r>
            <a:br>
              <a:rPr lang="pl-PL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Wysokość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dofinansowania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EFRR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dla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małych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projektów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EFF3C-AF47-86BC-BA96-E820B0787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812" y="1793899"/>
            <a:ext cx="5097982" cy="43830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1" baseline="0" dirty="0">
                <a:solidFill>
                  <a:srgbClr val="000099"/>
                </a:solidFill>
                <a:effectLst/>
              </a:rPr>
              <a:t>Spolufinancování max. 80% dotace z EFRR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baseline="0" dirty="0">
                <a:solidFill>
                  <a:srgbClr val="000099"/>
                </a:solidFill>
              </a:rPr>
              <a:t>Pro české žadatele – 20% z vlastních zdrojů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baseline="0" dirty="0">
                <a:solidFill>
                  <a:srgbClr val="000099"/>
                </a:solidFill>
              </a:rPr>
              <a:t>Pro polské žadatele – spolufinancování ze státního rozpočtu do výše 10% CZV (pro nevládní organizace, sdružení územních samosprávných </a:t>
            </a:r>
            <a:r>
              <a:rPr lang="cs-CZ" sz="1800" dirty="0">
                <a:solidFill>
                  <a:srgbClr val="000099"/>
                </a:solidFill>
              </a:rPr>
              <a:t>celků a evropských seskupení územní spolupráce)</a:t>
            </a:r>
            <a:endParaRPr lang="cs-CZ" sz="1800" b="0" baseline="0" dirty="0">
              <a:solidFill>
                <a:srgbClr val="000099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800" b="0" baseline="0" dirty="0">
              <a:solidFill>
                <a:srgbClr val="00009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cs-CZ" altLang="cs-CZ" sz="1800" b="1" u="sng" cap="small" dirty="0">
                <a:solidFill>
                  <a:srgbClr val="000099"/>
                </a:solidFill>
              </a:rPr>
              <a:t>Financování Malých Projektů</a:t>
            </a:r>
            <a:endParaRPr lang="cs-CZ" altLang="cs-CZ" sz="1800" b="1" dirty="0">
              <a:solidFill>
                <a:srgbClr val="000099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1800" b="0" dirty="0">
                <a:solidFill>
                  <a:srgbClr val="000099"/>
                </a:solidFill>
                <a:effectLst/>
              </a:rPr>
              <a:t>Zálohové ani průběžné financování malých projektů není umožněno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1800" b="0" dirty="0">
                <a:solidFill>
                  <a:srgbClr val="000099"/>
                </a:solidFill>
                <a:effectLst/>
              </a:rPr>
              <a:t>Předfinancování malých projektů je z vlastních zdrojů žadatele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1800" b="0" dirty="0">
                <a:solidFill>
                  <a:srgbClr val="000099"/>
                </a:solidFill>
                <a:effectLst/>
              </a:rPr>
              <a:t>Financování v EUR – kurzové riziko nese žadatel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E66CDA-0EB4-7487-8B92-D219393B9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159" y="1843377"/>
            <a:ext cx="5582377" cy="471796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3300" b="1" baseline="0" dirty="0" err="1">
                <a:solidFill>
                  <a:srgbClr val="FF6600"/>
                </a:solidFill>
                <a:effectLst/>
              </a:rPr>
              <a:t>Współfinansowanie</a:t>
            </a:r>
            <a:r>
              <a:rPr lang="cs-CZ" sz="3300" b="1" baseline="0" dirty="0">
                <a:solidFill>
                  <a:srgbClr val="FF6600"/>
                </a:solidFill>
                <a:effectLst/>
              </a:rPr>
              <a:t> max. 80% z EFRR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3300" b="0" baseline="0" dirty="0" err="1">
                <a:solidFill>
                  <a:srgbClr val="FF6600"/>
                </a:solidFill>
              </a:rPr>
              <a:t>Dla</a:t>
            </a:r>
            <a:r>
              <a:rPr lang="cs-CZ" sz="3300" b="0" baseline="0" dirty="0">
                <a:solidFill>
                  <a:srgbClr val="FF6600"/>
                </a:solidFill>
              </a:rPr>
              <a:t> </a:t>
            </a:r>
            <a:r>
              <a:rPr lang="cs-CZ" sz="3300" b="0" baseline="0" dirty="0" err="1">
                <a:solidFill>
                  <a:srgbClr val="FF6600"/>
                </a:solidFill>
              </a:rPr>
              <a:t>czeskich</a:t>
            </a:r>
            <a:r>
              <a:rPr lang="cs-CZ" sz="3300" b="0" baseline="0" dirty="0">
                <a:solidFill>
                  <a:srgbClr val="FF6600"/>
                </a:solidFill>
              </a:rPr>
              <a:t> </a:t>
            </a:r>
            <a:r>
              <a:rPr lang="cs-CZ" sz="3300" b="0" baseline="0" dirty="0" err="1">
                <a:solidFill>
                  <a:srgbClr val="FF6600"/>
                </a:solidFill>
              </a:rPr>
              <a:t>wnioskodawców</a:t>
            </a:r>
            <a:r>
              <a:rPr lang="cs-CZ" sz="3300" b="0" baseline="0" dirty="0">
                <a:solidFill>
                  <a:srgbClr val="FF6600"/>
                </a:solidFill>
              </a:rPr>
              <a:t> 20% </a:t>
            </a:r>
            <a:r>
              <a:rPr lang="cs-CZ" sz="3300" b="0" baseline="0" dirty="0" err="1">
                <a:solidFill>
                  <a:srgbClr val="FF6600"/>
                </a:solidFill>
              </a:rPr>
              <a:t>wkładu</a:t>
            </a:r>
            <a:r>
              <a:rPr lang="cs-CZ" sz="3300" b="0" baseline="0" dirty="0">
                <a:solidFill>
                  <a:srgbClr val="FF6600"/>
                </a:solidFill>
              </a:rPr>
              <a:t> </a:t>
            </a:r>
            <a:r>
              <a:rPr lang="cs-CZ" sz="3300" b="0" baseline="0" dirty="0" err="1">
                <a:solidFill>
                  <a:srgbClr val="FF6600"/>
                </a:solidFill>
              </a:rPr>
              <a:t>własnego</a:t>
            </a:r>
            <a:endParaRPr lang="cs-CZ" sz="3300" b="0" baseline="0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3300" b="0" baseline="0" dirty="0">
                <a:solidFill>
                  <a:srgbClr val="FF6600"/>
                </a:solidFill>
              </a:rPr>
              <a:t>Dla polskich wnioskodawców – współfinansowanie z budżetu państwa w wydokości 10% (dla organizacji pozarządowych</a:t>
            </a:r>
            <a:r>
              <a:rPr lang="cs-CZ" sz="3300" dirty="0">
                <a:solidFill>
                  <a:srgbClr val="FF6600"/>
                </a:solidFill>
              </a:rPr>
              <a:t>, </a:t>
            </a:r>
            <a:r>
              <a:rPr lang="cs-CZ" sz="3300" b="0" baseline="0" dirty="0">
                <a:solidFill>
                  <a:srgbClr val="FF6600"/>
                </a:solidFill>
              </a:rPr>
              <a:t>związków i stowarzyszeń jednostek samorządu </a:t>
            </a:r>
            <a:r>
              <a:rPr lang="cs-CZ" sz="3300" dirty="0">
                <a:solidFill>
                  <a:srgbClr val="FF6600"/>
                </a:solidFill>
              </a:rPr>
              <a:t>terytorialnego oraz </a:t>
            </a:r>
            <a:r>
              <a:rPr lang="cs-CZ" sz="3300" dirty="0" err="1">
                <a:solidFill>
                  <a:srgbClr val="FF6600"/>
                </a:solidFill>
              </a:rPr>
              <a:t>Europejskich</a:t>
            </a:r>
            <a:r>
              <a:rPr lang="cs-CZ" sz="3300" dirty="0">
                <a:solidFill>
                  <a:srgbClr val="FF6600"/>
                </a:solidFill>
              </a:rPr>
              <a:t> </a:t>
            </a:r>
            <a:r>
              <a:rPr lang="cs-CZ" sz="3300" dirty="0" err="1">
                <a:solidFill>
                  <a:srgbClr val="FF6600"/>
                </a:solidFill>
              </a:rPr>
              <a:t>Ugrupowań</a:t>
            </a:r>
            <a:r>
              <a:rPr lang="cs-CZ" sz="3300" dirty="0">
                <a:solidFill>
                  <a:srgbClr val="FF6600"/>
                </a:solidFill>
              </a:rPr>
              <a:t> </a:t>
            </a:r>
            <a:r>
              <a:rPr lang="cs-CZ" sz="3300" dirty="0" err="1">
                <a:solidFill>
                  <a:srgbClr val="FF6600"/>
                </a:solidFill>
              </a:rPr>
              <a:t>Współpracy</a:t>
            </a:r>
            <a:r>
              <a:rPr lang="cs-CZ" sz="3300" dirty="0">
                <a:solidFill>
                  <a:srgbClr val="FF6600"/>
                </a:solidFill>
              </a:rPr>
              <a:t> </a:t>
            </a:r>
            <a:r>
              <a:rPr lang="cs-CZ" sz="3300" dirty="0" err="1">
                <a:solidFill>
                  <a:srgbClr val="FF6600"/>
                </a:solidFill>
              </a:rPr>
              <a:t>Terytorialnej</a:t>
            </a:r>
            <a:r>
              <a:rPr lang="cs-CZ" sz="3300" dirty="0">
                <a:solidFill>
                  <a:srgbClr val="FF6600"/>
                </a:solidFill>
              </a:rPr>
              <a:t>)</a:t>
            </a:r>
            <a:endParaRPr lang="cs-CZ" sz="3300" b="0" baseline="0" dirty="0">
              <a:solidFill>
                <a:srgbClr val="FF66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3300" b="0" baseline="0" dirty="0">
              <a:solidFill>
                <a:srgbClr val="FF66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cs-CZ" altLang="cs-CZ" sz="3300" b="1" u="sng" cap="small" dirty="0" err="1">
                <a:solidFill>
                  <a:srgbClr val="FF6600"/>
                </a:solidFill>
              </a:rPr>
              <a:t>Finansowanie</a:t>
            </a:r>
            <a:r>
              <a:rPr lang="cs-CZ" altLang="cs-CZ" sz="3300" b="1" u="sng" cap="small" dirty="0">
                <a:solidFill>
                  <a:srgbClr val="FF6600"/>
                </a:solidFill>
              </a:rPr>
              <a:t> </a:t>
            </a:r>
            <a:r>
              <a:rPr lang="cs-CZ" altLang="cs-CZ" sz="3300" b="1" u="sng" cap="small" dirty="0" err="1">
                <a:solidFill>
                  <a:srgbClr val="FF6600"/>
                </a:solidFill>
              </a:rPr>
              <a:t>Małych</a:t>
            </a:r>
            <a:r>
              <a:rPr lang="cs-CZ" altLang="cs-CZ" sz="3300" b="1" u="sng" cap="small" dirty="0">
                <a:solidFill>
                  <a:srgbClr val="FF6600"/>
                </a:solidFill>
              </a:rPr>
              <a:t> </a:t>
            </a:r>
            <a:r>
              <a:rPr lang="cs-CZ" altLang="cs-CZ" sz="3300" b="1" u="sng" cap="small" dirty="0" err="1">
                <a:solidFill>
                  <a:srgbClr val="FF6600"/>
                </a:solidFill>
              </a:rPr>
              <a:t>Projektów</a:t>
            </a:r>
            <a:endParaRPr lang="cs-CZ" altLang="cs-CZ" sz="3300" b="1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Nie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ma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możliwości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zaliczkowego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lub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bieżącego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finansowania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projektów</a:t>
            </a:r>
            <a:endParaRPr lang="cs-CZ" altLang="cs-CZ" sz="3300" b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Prefinansowanie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małych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projektów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odbywa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się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ze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środków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własnych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wnioskodawcy</a:t>
            </a:r>
            <a:endParaRPr lang="cs-CZ" altLang="cs-CZ" sz="3300" b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Finansowanie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w EUR –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ryzyko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kursowe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ponosi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wnioskodawca</a:t>
            </a:r>
            <a:endParaRPr lang="cs-CZ" sz="3300" b="0" dirty="0">
              <a:solidFill>
                <a:srgbClr val="0000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70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7720D-A807-3FB9-EFA0-588E5904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2365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2031C-DB36-F7E6-3C68-B987192C8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7315"/>
            <a:ext cx="4899485" cy="4582471"/>
          </a:xfrm>
        </p:spPr>
        <p:txBody>
          <a:bodyPr>
            <a:noAutofit/>
          </a:bodyPr>
          <a:lstStyle/>
          <a:p>
            <a:r>
              <a:rPr lang="cs-CZ" sz="1800" b="0" dirty="0">
                <a:solidFill>
                  <a:srgbClr val="000099"/>
                </a:solidFill>
              </a:rPr>
              <a:t>Zjednodušené vykazování </a:t>
            </a:r>
            <a:r>
              <a:rPr lang="cs-CZ" sz="1800" b="1" dirty="0">
                <a:solidFill>
                  <a:srgbClr val="000099"/>
                </a:solidFill>
              </a:rPr>
              <a:t>má za cíl maximální možnou mírou usnadnit </a:t>
            </a:r>
            <a:r>
              <a:rPr lang="cs-CZ" sz="1800" b="0" dirty="0">
                <a:solidFill>
                  <a:srgbClr val="000099"/>
                </a:solidFill>
              </a:rPr>
              <a:t>jak přípravu projektové žádosti, tak následné závěrečné vyúčtování malých projektů, a tím i zásadně urychlit celý proces proplácení dotace</a:t>
            </a:r>
          </a:p>
          <a:p>
            <a:r>
              <a:rPr lang="cs-CZ" sz="1800" b="0" dirty="0">
                <a:solidFill>
                  <a:srgbClr val="000099"/>
                </a:solidFill>
              </a:rPr>
              <a:t>V rámci závěrečného vyúčtování tak již </a:t>
            </a:r>
            <a:r>
              <a:rPr lang="cs-CZ" sz="1800" b="1" dirty="0">
                <a:solidFill>
                  <a:srgbClr val="000099"/>
                </a:solidFill>
              </a:rPr>
              <a:t>nebudou dokládány a kontrolovány konkrétní účetní doklady </a:t>
            </a:r>
            <a:r>
              <a:rPr lang="cs-CZ" sz="1800" dirty="0">
                <a:solidFill>
                  <a:srgbClr val="000099"/>
                </a:solidFill>
              </a:rPr>
              <a:t>(</a:t>
            </a:r>
            <a:r>
              <a:rPr lang="cs-CZ" sz="1800" dirty="0">
                <a:solidFill>
                  <a:srgbClr val="FF0000"/>
                </a:solidFill>
              </a:rPr>
              <a:t>žadatel musí vést účetnictví</a:t>
            </a:r>
            <a:r>
              <a:rPr lang="cs-CZ" sz="1800" dirty="0">
                <a:solidFill>
                  <a:srgbClr val="000099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</a:rPr>
              <a:t>V průběhu realizace - </a:t>
            </a:r>
            <a:r>
              <a:rPr lang="cs-CZ" sz="1800" b="1" dirty="0">
                <a:solidFill>
                  <a:srgbClr val="000099"/>
                </a:solidFill>
              </a:rPr>
              <a:t>kontroly na místě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dirty="0">
                <a:solidFill>
                  <a:srgbClr val="000099"/>
                </a:solidFill>
              </a:rPr>
              <a:t>V</a:t>
            </a:r>
            <a:r>
              <a:rPr lang="cs-CZ" sz="1800" b="0" dirty="0">
                <a:solidFill>
                  <a:srgbClr val="000099"/>
                </a:solidFill>
              </a:rPr>
              <a:t> průběhu kontroly vyúčtování po ukončení realizace projektu bude Správcem ověřováno, že byl projekt realizován podle schválené projektové žádosti - </a:t>
            </a:r>
            <a:r>
              <a:rPr lang="cs-CZ" sz="1800" b="1" dirty="0">
                <a:solidFill>
                  <a:srgbClr val="000099"/>
                </a:solidFill>
              </a:rPr>
              <a:t>doložení podrobné závěrečné zprávy a dalších podpůrných dokumentů, prezenčních listin, fotodokumentace, protokol o předání a převzetí, apod.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A1CF03-C969-CAE4-B68A-2796A22D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1991" y="1647315"/>
            <a:ext cx="5646944" cy="4990809"/>
          </a:xfrm>
        </p:spPr>
        <p:txBody>
          <a:bodyPr>
            <a:normAutofit/>
          </a:bodyPr>
          <a:lstStyle/>
          <a:p>
            <a:pPr algn="just"/>
            <a:r>
              <a:rPr lang="cs-CZ" sz="1800" b="0" dirty="0" err="1">
                <a:solidFill>
                  <a:srgbClr val="FF6600"/>
                </a:solidFill>
              </a:rPr>
              <a:t>Uproszczone</a:t>
            </a:r>
            <a:r>
              <a:rPr lang="cs-CZ" sz="1800" b="0" dirty="0">
                <a:solidFill>
                  <a:srgbClr val="FF6600"/>
                </a:solidFill>
              </a:rPr>
              <a:t> metody </a:t>
            </a:r>
            <a:r>
              <a:rPr lang="cs-CZ" sz="1800" b="0" dirty="0" err="1">
                <a:solidFill>
                  <a:srgbClr val="FF6600"/>
                </a:solidFill>
              </a:rPr>
              <a:t>rozliczania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wydatków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mają</a:t>
            </a:r>
            <a:r>
              <a:rPr lang="cs-CZ" sz="1800" b="1" dirty="0">
                <a:solidFill>
                  <a:srgbClr val="FF6600"/>
                </a:solidFill>
              </a:rPr>
              <a:t> na celu </a:t>
            </a:r>
            <a:r>
              <a:rPr lang="cs-CZ" sz="1800" b="1" dirty="0" err="1">
                <a:solidFill>
                  <a:srgbClr val="FF6600"/>
                </a:solidFill>
              </a:rPr>
              <a:t>maksymalne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ułatwienie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zarówno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przygotowania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wniosku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projektowego</a:t>
            </a:r>
            <a:r>
              <a:rPr lang="cs-CZ" sz="1800" b="0" dirty="0">
                <a:solidFill>
                  <a:srgbClr val="FF6600"/>
                </a:solidFill>
              </a:rPr>
              <a:t>, jak i </a:t>
            </a:r>
            <a:r>
              <a:rPr lang="cs-CZ" sz="1800" b="0" dirty="0" err="1">
                <a:solidFill>
                  <a:srgbClr val="FF6600"/>
                </a:solidFill>
              </a:rPr>
              <a:t>późniejsze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rozliczenie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małych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projektów</a:t>
            </a:r>
            <a:r>
              <a:rPr lang="cs-CZ" sz="1800" b="0" dirty="0">
                <a:solidFill>
                  <a:srgbClr val="FF6600"/>
                </a:solidFill>
              </a:rPr>
              <a:t>, a </a:t>
            </a:r>
            <a:r>
              <a:rPr lang="cs-CZ" sz="1800" b="0" dirty="0" err="1">
                <a:solidFill>
                  <a:srgbClr val="FF6600"/>
                </a:solidFill>
              </a:rPr>
              <a:t>tym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samym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znaczne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przyspieszenie</a:t>
            </a:r>
            <a:r>
              <a:rPr lang="cs-CZ" sz="1800" b="0" dirty="0">
                <a:solidFill>
                  <a:srgbClr val="FF6600"/>
                </a:solidFill>
              </a:rPr>
              <a:t> procesu </a:t>
            </a:r>
            <a:r>
              <a:rPr lang="cs-CZ" sz="1800" b="0" dirty="0" err="1">
                <a:solidFill>
                  <a:srgbClr val="FF6600"/>
                </a:solidFill>
              </a:rPr>
              <a:t>refundacji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poniesionych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wydatków</a:t>
            </a:r>
            <a:endParaRPr lang="cs-CZ" sz="1800" b="0" dirty="0">
              <a:solidFill>
                <a:srgbClr val="FF6600"/>
              </a:solidFill>
            </a:endParaRPr>
          </a:p>
          <a:p>
            <a:pPr algn="just"/>
            <a:r>
              <a:rPr lang="cs-CZ" sz="1800" b="0" dirty="0">
                <a:solidFill>
                  <a:srgbClr val="FF6600"/>
                </a:solidFill>
              </a:rPr>
              <a:t>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ramach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rozliczenia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projektu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nie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będzie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konieczności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składania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i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sprawdzania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konkretnych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dokumentów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księgowych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(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wnioskodawca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musi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prowadzić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księgowość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)</a:t>
            </a:r>
          </a:p>
          <a:p>
            <a:pPr algn="just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 trakcie realizacji projektu –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wizyty monitorujące</a:t>
            </a:r>
          </a:p>
          <a:p>
            <a:pPr algn="just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trakcie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kontroli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rozliczenia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zakończeniu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realizacji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projektu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Zarządzający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będzie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weryfikować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czy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projekt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został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zrealizowany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zgodnie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z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zatwierdzonym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wnioskiem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projektowym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na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podstawie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szczegółowego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raportu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końcowego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i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innych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dokumentów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pomocniczych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: list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obecności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,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dokumentacji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zdjęciowej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,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protokół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zdawczo-odbiorczy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itp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</a:rPr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45134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25106-1326-DCFB-6431-63AB33EE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81037"/>
            <a:ext cx="9376913" cy="70103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  <a:latin typeface="+mn-lt"/>
              </a:rPr>
              <a:t>Zjednodušená metoda vykazování priorita 2</a:t>
            </a:r>
            <a:br>
              <a:rPr lang="cs-CZ" sz="2400" dirty="0">
                <a:solidFill>
                  <a:srgbClr val="0033CC"/>
                </a:solidFill>
                <a:latin typeface="+mn-lt"/>
              </a:rPr>
            </a:br>
            <a:r>
              <a:rPr lang="cs-CZ" sz="2400" dirty="0" err="1">
                <a:solidFill>
                  <a:srgbClr val="FF6600"/>
                </a:solidFill>
                <a:latin typeface="+mn-lt"/>
              </a:rPr>
              <a:t>Uproszczona</a:t>
            </a:r>
            <a:r>
              <a:rPr lang="cs-CZ" sz="2400" dirty="0">
                <a:solidFill>
                  <a:srgbClr val="FF6600"/>
                </a:solidFill>
                <a:latin typeface="+mn-lt"/>
              </a:rPr>
              <a:t> metoda </a:t>
            </a:r>
            <a:r>
              <a:rPr lang="cs-CZ" sz="2400" dirty="0" err="1">
                <a:solidFill>
                  <a:srgbClr val="FF6600"/>
                </a:solidFill>
                <a:latin typeface="+mn-lt"/>
              </a:rPr>
              <a:t>rozliczania</a:t>
            </a:r>
            <a:r>
              <a:rPr lang="cs-CZ" sz="2400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</a:rPr>
              <a:t>Priorytet</a:t>
            </a:r>
            <a:r>
              <a:rPr lang="cs-CZ" sz="2400" b="1" dirty="0">
                <a:solidFill>
                  <a:srgbClr val="FF6600"/>
                </a:solidFill>
              </a:rPr>
              <a:t> 2</a:t>
            </a:r>
            <a:br>
              <a:rPr lang="cs-CZ" sz="2400" b="1" u="sng" dirty="0">
                <a:solidFill>
                  <a:srgbClr val="000099"/>
                </a:solidFill>
              </a:rPr>
            </a:b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D0239-B90E-1A6B-A9B3-45403EDCF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523" y="1554990"/>
            <a:ext cx="5181600" cy="486886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800" b="1" u="sng" dirty="0">
              <a:solidFill>
                <a:srgbClr val="000099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bude použita metoda jednorázových</a:t>
            </a:r>
            <a:r>
              <a:rPr lang="cs-CZ" sz="1800" b="0" baseline="0" dirty="0">
                <a:solidFill>
                  <a:srgbClr val="000099"/>
                </a:solidFill>
              </a:rPr>
              <a:t> plateb, resp. </a:t>
            </a:r>
            <a:r>
              <a:rPr lang="cs-CZ" sz="1800" b="1" dirty="0">
                <a:solidFill>
                  <a:srgbClr val="000099"/>
                </a:solidFill>
              </a:rPr>
              <a:t>paušálních částek (lump </a:t>
            </a:r>
            <a:r>
              <a:rPr lang="cs-CZ" sz="1800" b="1" dirty="0" err="1">
                <a:solidFill>
                  <a:srgbClr val="000099"/>
                </a:solidFill>
              </a:rPr>
              <a:t>sums</a:t>
            </a:r>
            <a:r>
              <a:rPr lang="cs-CZ" sz="1800" b="1" dirty="0">
                <a:solidFill>
                  <a:srgbClr val="000099"/>
                </a:solidFill>
              </a:rPr>
              <a:t>) 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Žadatel</a:t>
            </a:r>
            <a:r>
              <a:rPr lang="cs-CZ" sz="1800" b="0" baseline="0" dirty="0">
                <a:solidFill>
                  <a:srgbClr val="000099"/>
                </a:solidFill>
              </a:rPr>
              <a:t> předkládá s projektovou žádostí návrh rozpočtu</a:t>
            </a:r>
            <a:r>
              <a:rPr lang="cs-CZ" sz="1800" b="0" dirty="0">
                <a:solidFill>
                  <a:srgbClr val="000099"/>
                </a:solidFill>
              </a:rPr>
              <a:t> (tzv. </a:t>
            </a:r>
            <a:r>
              <a:rPr lang="cs-CZ" sz="1800" b="1" dirty="0">
                <a:solidFill>
                  <a:srgbClr val="000099"/>
                </a:solidFill>
              </a:rPr>
              <a:t>draft budget</a:t>
            </a:r>
            <a:r>
              <a:rPr lang="cs-CZ" sz="1800" b="0" dirty="0">
                <a:solidFill>
                  <a:srgbClr val="000099"/>
                </a:solidFill>
              </a:rPr>
              <a:t>) spolu s doložením položkového stavebního rozpočtu stavebních výdajů naceněného stavebním expertem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Kontrola bude probíhat podle ceníkových soustav pro stavební výdaje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+ </a:t>
            </a:r>
            <a:r>
              <a:rPr lang="cs-CZ" sz="1800" b="1" dirty="0">
                <a:solidFill>
                  <a:srgbClr val="000099"/>
                </a:solidFill>
              </a:rPr>
              <a:t>paušální sazby </a:t>
            </a:r>
            <a:r>
              <a:rPr lang="cs-CZ" sz="1800" b="0" dirty="0">
                <a:solidFill>
                  <a:srgbClr val="000099"/>
                </a:solidFill>
              </a:rPr>
              <a:t>na mzdové výdaje (20%), režijní/administrativní výdaje (15% z mezd), cestovní</a:t>
            </a:r>
            <a:r>
              <a:rPr lang="cs-CZ" sz="1800" b="0" baseline="0" dirty="0">
                <a:solidFill>
                  <a:srgbClr val="000099"/>
                </a:solidFill>
              </a:rPr>
              <a:t> výdaje (15% z mezd) – rozhodnutí žadatele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1" baseline="0" dirty="0">
                <a:solidFill>
                  <a:srgbClr val="000099"/>
                </a:solidFill>
              </a:rPr>
              <a:t>Odsouhlasený návrh rozpočtu = jednorázová platba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BF645A-BA5A-D91F-1C55-E016A5FC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554990"/>
            <a:ext cx="5557478" cy="498412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2100" b="0" dirty="0">
              <a:solidFill>
                <a:srgbClr val="FF6600"/>
              </a:solidFill>
              <a:effectLst/>
            </a:endParaRPr>
          </a:p>
          <a:p>
            <a:pPr marL="285750" lvl="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dirty="0" err="1">
                <a:solidFill>
                  <a:srgbClr val="FF6600"/>
                </a:solidFill>
                <a:effectLst/>
              </a:rPr>
              <a:t>zastosowana</a:t>
            </a:r>
            <a:r>
              <a:rPr lang="cs-CZ" sz="21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100" b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2100" b="0" dirty="0">
                <a:solidFill>
                  <a:srgbClr val="FF6600"/>
                </a:solidFill>
                <a:effectLst/>
              </a:rPr>
              <a:t> metoda </a:t>
            </a:r>
            <a:r>
              <a:rPr lang="cs-CZ" sz="2100" b="1" dirty="0" err="1">
                <a:solidFill>
                  <a:srgbClr val="FF6600"/>
                </a:solidFill>
              </a:rPr>
              <a:t>kwot</a:t>
            </a:r>
            <a:r>
              <a:rPr lang="cs-CZ" sz="2100" b="1" dirty="0">
                <a:solidFill>
                  <a:srgbClr val="FF6600"/>
                </a:solidFill>
              </a:rPr>
              <a:t> </a:t>
            </a:r>
            <a:r>
              <a:rPr lang="cs-CZ" sz="2100" b="1" dirty="0" err="1">
                <a:solidFill>
                  <a:srgbClr val="FF6600"/>
                </a:solidFill>
              </a:rPr>
              <a:t>ryczałtowych</a:t>
            </a:r>
            <a:r>
              <a:rPr lang="cs-CZ" sz="2100" b="1" dirty="0">
                <a:solidFill>
                  <a:srgbClr val="FF6600"/>
                </a:solidFill>
              </a:rPr>
              <a:t> (lump </a:t>
            </a:r>
            <a:r>
              <a:rPr lang="cs-CZ" sz="2100" b="1" dirty="0" err="1">
                <a:solidFill>
                  <a:srgbClr val="FF6600"/>
                </a:solidFill>
              </a:rPr>
              <a:t>sums</a:t>
            </a:r>
            <a:r>
              <a:rPr lang="cs-CZ" sz="2100" b="1" dirty="0">
                <a:solidFill>
                  <a:srgbClr val="FF6600"/>
                </a:solidFill>
              </a:rPr>
              <a:t>)</a:t>
            </a:r>
          </a:p>
          <a:p>
            <a:pPr marL="285750" lvl="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dirty="0" err="1">
                <a:solidFill>
                  <a:srgbClr val="FF6600"/>
                </a:solidFill>
              </a:rPr>
              <a:t>Wnioskodawca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wraz</a:t>
            </a:r>
            <a:r>
              <a:rPr lang="cs-CZ" sz="2100" b="0" dirty="0">
                <a:solidFill>
                  <a:srgbClr val="FF6600"/>
                </a:solidFill>
              </a:rPr>
              <a:t> z </a:t>
            </a:r>
            <a:r>
              <a:rPr lang="cs-CZ" sz="2100" b="0" dirty="0" err="1">
                <a:solidFill>
                  <a:srgbClr val="FF6600"/>
                </a:solidFill>
              </a:rPr>
              <a:t>wnioskiem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projektowym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składa</a:t>
            </a:r>
            <a:r>
              <a:rPr lang="cs-CZ" sz="2100" b="0" dirty="0">
                <a:solidFill>
                  <a:srgbClr val="FF6600"/>
                </a:solidFill>
              </a:rPr>
              <a:t> projekt </a:t>
            </a:r>
            <a:r>
              <a:rPr lang="cs-CZ" sz="2100" b="0" dirty="0" err="1">
                <a:solidFill>
                  <a:srgbClr val="FF6600"/>
                </a:solidFill>
              </a:rPr>
              <a:t>budżetu</a:t>
            </a:r>
            <a:r>
              <a:rPr lang="cs-CZ" sz="2100" b="0" dirty="0">
                <a:solidFill>
                  <a:srgbClr val="FF6600"/>
                </a:solidFill>
              </a:rPr>
              <a:t> (</a:t>
            </a:r>
            <a:r>
              <a:rPr lang="cs-CZ" sz="2100" b="0" dirty="0" err="1">
                <a:solidFill>
                  <a:srgbClr val="FF6600"/>
                </a:solidFill>
              </a:rPr>
              <a:t>tzw</a:t>
            </a:r>
            <a:r>
              <a:rPr lang="cs-CZ" sz="2100" b="0" dirty="0">
                <a:solidFill>
                  <a:srgbClr val="FF6600"/>
                </a:solidFill>
              </a:rPr>
              <a:t>. </a:t>
            </a:r>
            <a:r>
              <a:rPr lang="cs-CZ" sz="2100" b="1" dirty="0">
                <a:solidFill>
                  <a:srgbClr val="FF6600"/>
                </a:solidFill>
              </a:rPr>
              <a:t>draft budget</a:t>
            </a:r>
            <a:r>
              <a:rPr lang="cs-CZ" sz="2100" b="0" dirty="0">
                <a:solidFill>
                  <a:srgbClr val="FF6600"/>
                </a:solidFill>
              </a:rPr>
              <a:t>) </a:t>
            </a:r>
            <a:r>
              <a:rPr lang="cs-CZ" sz="2100" b="0" dirty="0" err="1">
                <a:solidFill>
                  <a:srgbClr val="FF6600"/>
                </a:solidFill>
              </a:rPr>
              <a:t>razem</a:t>
            </a:r>
            <a:r>
              <a:rPr lang="cs-CZ" sz="2100" b="0" dirty="0">
                <a:solidFill>
                  <a:srgbClr val="FF6600"/>
                </a:solidFill>
              </a:rPr>
              <a:t> z </a:t>
            </a:r>
            <a:r>
              <a:rPr lang="cs-CZ" sz="2100" b="0" dirty="0" err="1">
                <a:solidFill>
                  <a:srgbClr val="FF6600"/>
                </a:solidFill>
              </a:rPr>
              <a:t>kosztorysem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robót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budowalnych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opracowanym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przez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specjalistę</a:t>
            </a:r>
            <a:r>
              <a:rPr lang="cs-CZ" sz="2100" b="0" dirty="0">
                <a:solidFill>
                  <a:srgbClr val="FF6600"/>
                </a:solidFill>
              </a:rPr>
              <a:t> w </a:t>
            </a:r>
            <a:r>
              <a:rPr lang="cs-CZ" sz="2100" b="0" dirty="0" err="1">
                <a:solidFill>
                  <a:srgbClr val="FF6600"/>
                </a:solidFill>
              </a:rPr>
              <a:t>tej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dziedzinie</a:t>
            </a:r>
            <a:endParaRPr lang="cs-CZ" sz="2100" b="0" dirty="0">
              <a:solidFill>
                <a:srgbClr val="FF6600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dirty="0" err="1">
                <a:solidFill>
                  <a:srgbClr val="FF6600"/>
                </a:solidFill>
              </a:rPr>
              <a:t>Kontola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polegać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będzie</a:t>
            </a:r>
            <a:r>
              <a:rPr lang="cs-CZ" sz="2100" b="0" dirty="0">
                <a:solidFill>
                  <a:srgbClr val="FF6600"/>
                </a:solidFill>
              </a:rPr>
              <a:t> na </a:t>
            </a:r>
            <a:r>
              <a:rPr lang="cs-CZ" sz="2100" b="0" dirty="0" err="1">
                <a:solidFill>
                  <a:srgbClr val="FF6600"/>
                </a:solidFill>
              </a:rPr>
              <a:t>porównaniu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zaplanowanych</a:t>
            </a:r>
            <a:r>
              <a:rPr lang="cs-CZ" sz="2100" b="0" dirty="0">
                <a:solidFill>
                  <a:srgbClr val="FF6600"/>
                </a:solidFill>
              </a:rPr>
              <a:t> cen z </a:t>
            </a:r>
            <a:r>
              <a:rPr lang="cs-CZ" sz="2100" b="0" dirty="0" err="1">
                <a:solidFill>
                  <a:srgbClr val="FF6600"/>
                </a:solidFill>
              </a:rPr>
              <a:t>katalogiem</a:t>
            </a:r>
            <a:r>
              <a:rPr lang="cs-CZ" sz="2100" b="0" dirty="0">
                <a:solidFill>
                  <a:srgbClr val="FF6600"/>
                </a:solidFill>
              </a:rPr>
              <a:t> cen </a:t>
            </a:r>
            <a:r>
              <a:rPr lang="cs-CZ" sz="2100" b="0" dirty="0" err="1">
                <a:solidFill>
                  <a:srgbClr val="FF6600"/>
                </a:solidFill>
              </a:rPr>
              <a:t>usług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budowlanych</a:t>
            </a:r>
            <a:endParaRPr lang="cs-CZ" sz="2100" b="0" dirty="0">
              <a:solidFill>
                <a:srgbClr val="FF6600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100" b="0" baseline="0" dirty="0">
                <a:solidFill>
                  <a:srgbClr val="FF6600"/>
                </a:solidFill>
              </a:rPr>
              <a:t>+ </a:t>
            </a:r>
            <a:r>
              <a:rPr lang="cs-CZ" sz="2100" b="1" baseline="0" dirty="0" err="1">
                <a:solidFill>
                  <a:srgbClr val="FF6600"/>
                </a:solidFill>
              </a:rPr>
              <a:t>stawki</a:t>
            </a:r>
            <a:r>
              <a:rPr lang="cs-CZ" sz="2100" b="1" baseline="0" dirty="0">
                <a:solidFill>
                  <a:srgbClr val="FF6600"/>
                </a:solidFill>
              </a:rPr>
              <a:t> </a:t>
            </a:r>
            <a:r>
              <a:rPr lang="cs-CZ" sz="2100" b="1" baseline="0" dirty="0" err="1">
                <a:solidFill>
                  <a:srgbClr val="FF6600"/>
                </a:solidFill>
              </a:rPr>
              <a:t>ryczałtowe</a:t>
            </a:r>
            <a:r>
              <a:rPr lang="cs-CZ" sz="2100" b="1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>
                <a:solidFill>
                  <a:srgbClr val="FF6600"/>
                </a:solidFill>
              </a:rPr>
              <a:t>na </a:t>
            </a:r>
            <a:r>
              <a:rPr lang="cs-CZ" sz="2100" b="0" baseline="0" dirty="0" err="1">
                <a:solidFill>
                  <a:srgbClr val="FF6600"/>
                </a:solidFill>
              </a:rPr>
              <a:t>koszty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wynagrodzeń</a:t>
            </a:r>
            <a:r>
              <a:rPr lang="cs-CZ" sz="2100" b="0" baseline="0" dirty="0">
                <a:solidFill>
                  <a:srgbClr val="FF6600"/>
                </a:solidFill>
              </a:rPr>
              <a:t> (20%), </a:t>
            </a:r>
            <a:r>
              <a:rPr lang="cs-CZ" sz="2100" b="0" baseline="0" dirty="0" err="1">
                <a:solidFill>
                  <a:srgbClr val="FF6600"/>
                </a:solidFill>
              </a:rPr>
              <a:t>koszty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pośrednie</a:t>
            </a:r>
            <a:r>
              <a:rPr lang="cs-CZ" sz="2100" b="0" baseline="0" dirty="0">
                <a:solidFill>
                  <a:srgbClr val="FF6600"/>
                </a:solidFill>
              </a:rPr>
              <a:t>/</a:t>
            </a:r>
            <a:r>
              <a:rPr lang="cs-CZ" sz="2100" b="0" baseline="0" dirty="0" err="1">
                <a:solidFill>
                  <a:srgbClr val="FF6600"/>
                </a:solidFill>
              </a:rPr>
              <a:t>administracyjne</a:t>
            </a:r>
            <a:r>
              <a:rPr lang="cs-CZ" sz="2100" b="0" baseline="0" dirty="0">
                <a:solidFill>
                  <a:srgbClr val="FF6600"/>
                </a:solidFill>
              </a:rPr>
              <a:t> (15% z </a:t>
            </a:r>
            <a:r>
              <a:rPr lang="cs-CZ" sz="2100" b="0" baseline="0" dirty="0" err="1">
                <a:solidFill>
                  <a:srgbClr val="FF6600"/>
                </a:solidFill>
              </a:rPr>
              <a:t>wynagrodzeń</a:t>
            </a:r>
            <a:r>
              <a:rPr lang="cs-CZ" sz="2100" b="0" baseline="0" dirty="0">
                <a:solidFill>
                  <a:srgbClr val="FF6600"/>
                </a:solidFill>
              </a:rPr>
              <a:t>), </a:t>
            </a:r>
            <a:r>
              <a:rPr lang="cs-CZ" sz="2100" b="0" baseline="0" dirty="0" err="1">
                <a:solidFill>
                  <a:srgbClr val="FF6600"/>
                </a:solidFill>
              </a:rPr>
              <a:t>koszty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podróży</a:t>
            </a:r>
            <a:r>
              <a:rPr lang="cs-CZ" sz="2100" b="0" baseline="0" dirty="0">
                <a:solidFill>
                  <a:srgbClr val="FF6600"/>
                </a:solidFill>
              </a:rPr>
              <a:t> (15% z </a:t>
            </a:r>
            <a:r>
              <a:rPr lang="cs-CZ" sz="2100" b="0" baseline="0" dirty="0" err="1">
                <a:solidFill>
                  <a:srgbClr val="FF6600"/>
                </a:solidFill>
              </a:rPr>
              <a:t>wynagrodzeń</a:t>
            </a:r>
            <a:r>
              <a:rPr lang="cs-CZ" sz="2100" b="0" baseline="0" dirty="0">
                <a:solidFill>
                  <a:srgbClr val="FF6600"/>
                </a:solidFill>
              </a:rPr>
              <a:t>) – </a:t>
            </a:r>
            <a:r>
              <a:rPr lang="cs-CZ" sz="2100" b="0" baseline="0" dirty="0" err="1">
                <a:solidFill>
                  <a:srgbClr val="FF6600"/>
                </a:solidFill>
              </a:rPr>
              <a:t>decyzja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wniskodawcy</a:t>
            </a:r>
            <a:endParaRPr lang="cs-CZ" sz="2100" b="0" baseline="0" dirty="0">
              <a:solidFill>
                <a:srgbClr val="FF6600"/>
              </a:solidFill>
            </a:endParaRPr>
          </a:p>
          <a:p>
            <a:pPr marL="285750" lvl="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1" baseline="0" dirty="0" err="1">
                <a:solidFill>
                  <a:srgbClr val="FF6600"/>
                </a:solidFill>
              </a:rPr>
              <a:t>Zatwierdzony</a:t>
            </a:r>
            <a:r>
              <a:rPr lang="cs-CZ" sz="2100" b="1" baseline="0" dirty="0">
                <a:solidFill>
                  <a:srgbClr val="FF6600"/>
                </a:solidFill>
              </a:rPr>
              <a:t> projekt </a:t>
            </a:r>
            <a:r>
              <a:rPr lang="cs-CZ" sz="2100" b="1" baseline="0" dirty="0" err="1">
                <a:solidFill>
                  <a:srgbClr val="FF6600"/>
                </a:solidFill>
              </a:rPr>
              <a:t>budżetu</a:t>
            </a:r>
            <a:r>
              <a:rPr lang="cs-CZ" sz="2100" b="1" baseline="0" dirty="0">
                <a:solidFill>
                  <a:srgbClr val="FF6600"/>
                </a:solidFill>
              </a:rPr>
              <a:t> = </a:t>
            </a:r>
            <a:r>
              <a:rPr lang="cs-CZ" sz="2100" b="1" baseline="0" dirty="0" err="1">
                <a:solidFill>
                  <a:srgbClr val="FF6600"/>
                </a:solidFill>
              </a:rPr>
              <a:t>kwota</a:t>
            </a:r>
            <a:r>
              <a:rPr lang="cs-CZ" sz="2100" b="1" baseline="0" dirty="0">
                <a:solidFill>
                  <a:srgbClr val="FF6600"/>
                </a:solidFill>
              </a:rPr>
              <a:t> </a:t>
            </a:r>
            <a:r>
              <a:rPr lang="cs-CZ" sz="2100" b="1" baseline="0" dirty="0" err="1">
                <a:solidFill>
                  <a:srgbClr val="FF6600"/>
                </a:solidFill>
              </a:rPr>
              <a:t>ryczałtowa</a:t>
            </a:r>
            <a:endParaRPr lang="cs-CZ" sz="2100" b="1" u="none" baseline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36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F9DD2-5109-12AF-2FDD-7EBF5862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14254"/>
            <a:ext cx="9376913" cy="69801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 priorita 4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Priorytet</a:t>
            </a:r>
            <a:r>
              <a:rPr lang="cs-CZ" sz="2400" dirty="0">
                <a:solidFill>
                  <a:srgbClr val="FF6600"/>
                </a:solidFill>
              </a:rPr>
              <a:t>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9AA2B-8BED-9D1C-8D4C-C1B9EDE7A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515"/>
            <a:ext cx="5181600" cy="4599448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dirty="0">
                <a:solidFill>
                  <a:srgbClr val="000099"/>
                </a:solidFill>
              </a:rPr>
              <a:t>Možné způsoby vykazování výdajů závisí na tom, v jaké prioritě bude projekt předložen a jaké aktivity bude obsahovat:</a:t>
            </a: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b="1" dirty="0">
              <a:solidFill>
                <a:srgbClr val="000099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u="sng" dirty="0">
                <a:solidFill>
                  <a:srgbClr val="000099"/>
                </a:solidFill>
              </a:rPr>
              <a:t>Priorita  4 – akce pro úzkou cílovou skupinu</a:t>
            </a:r>
          </a:p>
          <a:p>
            <a:pPr lvl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cs-CZ" sz="2300" b="1" u="sng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dirty="0">
                <a:solidFill>
                  <a:srgbClr val="000099"/>
                </a:solidFill>
              </a:rPr>
              <a:t>Předem lze definovat předpokládaný počet účastníků – bude použita metoda </a:t>
            </a:r>
            <a:r>
              <a:rPr lang="cs-CZ" sz="2300" b="1" dirty="0">
                <a:solidFill>
                  <a:srgbClr val="000099"/>
                </a:solidFill>
              </a:rPr>
              <a:t>jednotkových nákladů</a:t>
            </a:r>
            <a:endParaRPr lang="cs-CZ" sz="2300" b="1" dirty="0">
              <a:solidFill>
                <a:srgbClr val="000099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baseline="0" dirty="0">
                <a:solidFill>
                  <a:srgbClr val="000099"/>
                </a:solidFill>
                <a:effectLst/>
              </a:rPr>
              <a:t>Žadatel nepředkládá podrobný rozpočet projektu, způsobilé výdaje budou stanoveny podle počtu osob a počtu dní (tzv. </a:t>
            </a:r>
            <a:r>
              <a:rPr lang="cs-CZ" sz="2300" b="0" baseline="0" dirty="0" err="1">
                <a:solidFill>
                  <a:srgbClr val="000099"/>
                </a:solidFill>
                <a:effectLst/>
              </a:rPr>
              <a:t>osobodny</a:t>
            </a:r>
            <a:r>
              <a:rPr lang="cs-CZ" sz="2300" b="0" baseline="0" dirty="0">
                <a:solidFill>
                  <a:srgbClr val="000099"/>
                </a:solidFill>
                <a:effectLst/>
              </a:rPr>
              <a:t>) – </a:t>
            </a:r>
            <a:r>
              <a:rPr lang="cs-CZ" sz="2300" b="1" baseline="0" dirty="0">
                <a:solidFill>
                  <a:srgbClr val="000099"/>
                </a:solidFill>
              </a:rPr>
              <a:t>počet osob X počet dní = počet </a:t>
            </a:r>
            <a:r>
              <a:rPr lang="cs-CZ" sz="2300" b="1" baseline="0" dirty="0" err="1">
                <a:solidFill>
                  <a:srgbClr val="000099"/>
                </a:solidFill>
              </a:rPr>
              <a:t>osobodní</a:t>
            </a:r>
            <a:r>
              <a:rPr lang="cs-CZ" sz="2300" b="1" baseline="0" dirty="0">
                <a:solidFill>
                  <a:srgbClr val="000099"/>
                </a:solidFill>
              </a:rPr>
              <a:t> X sazba dle typu akce = </a:t>
            </a:r>
            <a:r>
              <a:rPr lang="cs-CZ" sz="2300" b="1" u="sng" baseline="0" dirty="0">
                <a:solidFill>
                  <a:srgbClr val="000099"/>
                </a:solidFill>
              </a:rPr>
              <a:t>jednotkový náklad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u="sng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Rozpočet = jednotkové náklady pro aktivitu + jednorázová částka pro povinnou publicitu (lump sum)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sz="2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sz="2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9AA8AA-42FD-A44C-F680-53785188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7515"/>
            <a:ext cx="5181600" cy="4788384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dirty="0">
                <a:solidFill>
                  <a:srgbClr val="FF6600"/>
                </a:solidFill>
              </a:rPr>
              <a:t>Sposoby rozliczania wydatków zależeć będą od priorytetu, do którego projekt zostanie złożony i od zawartych w nim działań:</a:t>
            </a: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b="1" dirty="0">
              <a:solidFill>
                <a:srgbClr val="FF66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u="sng" dirty="0" err="1">
                <a:solidFill>
                  <a:srgbClr val="FF6600"/>
                </a:solidFill>
              </a:rPr>
              <a:t>Prioryteta</a:t>
            </a:r>
            <a:r>
              <a:rPr lang="cs-CZ" sz="2300" b="1" u="sng" dirty="0">
                <a:solidFill>
                  <a:srgbClr val="FF6600"/>
                </a:solidFill>
              </a:rPr>
              <a:t> 4 – </a:t>
            </a:r>
            <a:r>
              <a:rPr lang="cs-CZ" sz="2300" b="1" u="sng" dirty="0" err="1">
                <a:solidFill>
                  <a:srgbClr val="FF6600"/>
                </a:solidFill>
              </a:rPr>
              <a:t>działania</a:t>
            </a:r>
            <a:r>
              <a:rPr lang="cs-CZ" sz="2300" b="1" u="sng" dirty="0">
                <a:solidFill>
                  <a:srgbClr val="FF6600"/>
                </a:solidFill>
              </a:rPr>
              <a:t> </a:t>
            </a:r>
            <a:r>
              <a:rPr lang="cs-CZ" sz="2300" b="1" u="sng" dirty="0" err="1">
                <a:solidFill>
                  <a:srgbClr val="FF6600"/>
                </a:solidFill>
              </a:rPr>
              <a:t>dla</a:t>
            </a:r>
            <a:r>
              <a:rPr lang="cs-CZ" sz="2300" b="1" u="sng" dirty="0">
                <a:solidFill>
                  <a:srgbClr val="FF6600"/>
                </a:solidFill>
              </a:rPr>
              <a:t> </a:t>
            </a:r>
            <a:r>
              <a:rPr lang="cs-CZ" sz="2300" b="1" u="sng" dirty="0" err="1">
                <a:solidFill>
                  <a:srgbClr val="FF6600"/>
                </a:solidFill>
              </a:rPr>
              <a:t>wąskiej</a:t>
            </a:r>
            <a:r>
              <a:rPr lang="cs-CZ" sz="2300" b="1" u="sng" dirty="0">
                <a:solidFill>
                  <a:srgbClr val="FF6600"/>
                </a:solidFill>
              </a:rPr>
              <a:t> grupy </a:t>
            </a:r>
            <a:r>
              <a:rPr lang="cs-CZ" sz="2300" b="1" u="sng" dirty="0" err="1">
                <a:solidFill>
                  <a:srgbClr val="FF6600"/>
                </a:solidFill>
              </a:rPr>
              <a:t>docelowej</a:t>
            </a:r>
            <a:endParaRPr lang="cs-CZ" sz="2300" b="1" u="sng" dirty="0">
              <a:solidFill>
                <a:srgbClr val="FF66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b="1" u="sng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dirty="0">
                <a:solidFill>
                  <a:srgbClr val="FF6600"/>
                </a:solidFill>
                <a:effectLst/>
              </a:rPr>
              <a:t>W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przypadku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,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gdy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można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wcześniej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określić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przewidywaną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liczbę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uczestników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–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zastosowana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metoda</a:t>
            </a:r>
            <a:r>
              <a:rPr lang="cs-CZ" sz="2300" b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300" b="1" dirty="0" err="1">
                <a:solidFill>
                  <a:srgbClr val="FF6600"/>
                </a:solidFill>
              </a:rPr>
              <a:t>stawek</a:t>
            </a:r>
            <a:r>
              <a:rPr lang="cs-CZ" sz="2300" b="1" dirty="0">
                <a:solidFill>
                  <a:srgbClr val="FF6600"/>
                </a:solidFill>
              </a:rPr>
              <a:t> </a:t>
            </a:r>
            <a:r>
              <a:rPr lang="cs-CZ" sz="2300" b="1" dirty="0" err="1">
                <a:solidFill>
                  <a:srgbClr val="FF6600"/>
                </a:solidFill>
              </a:rPr>
              <a:t>jednostkowych</a:t>
            </a:r>
            <a:r>
              <a:rPr lang="cs-CZ" sz="2300" b="1" dirty="0">
                <a:solidFill>
                  <a:srgbClr val="FF660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Wnioskodawca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nie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składał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szczegółowego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budżetu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projektu,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wydatki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kwalifikowalne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będą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ustalane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na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podstawie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liczby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osób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i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liczby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dni (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tzw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. osobodni) – </a:t>
            </a:r>
            <a:r>
              <a:rPr lang="cs-CZ" sz="2300" b="1" u="none" baseline="0" dirty="0">
                <a:solidFill>
                  <a:srgbClr val="FF6600"/>
                </a:solidFill>
              </a:rPr>
              <a:t>liczba osób x liczba dni = liczba osobodni x stawka zależnie od typu działania = stawka jednostkowa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dirty="0" err="1"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udżet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stawka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jednostkowa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działanie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jednorazowa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kwota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obowiązkową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promocję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(lump sum)</a:t>
            </a: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58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F9DD2-5109-12AF-2FDD-7EBF5862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14254"/>
            <a:ext cx="9376913" cy="69801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9AA2B-8BED-9D1C-8D4C-C1B9EDE7A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95" y="1583218"/>
            <a:ext cx="5181600" cy="459944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cs-CZ" sz="2300" b="1" dirty="0">
                <a:solidFill>
                  <a:srgbClr val="000099"/>
                </a:solidFill>
              </a:rPr>
              <a:t>Projekty pro úzkou cílovou skupinu – jednotkový náklad:</a:t>
            </a:r>
            <a:endParaRPr lang="cs-CZ" sz="2300" b="1" u="sng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cs-CZ" sz="2300" dirty="0">
                <a:solidFill>
                  <a:srgbClr val="000099"/>
                </a:solidFill>
              </a:rPr>
              <a:t>Typy aktivit: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Sportovní aktivity a aktivity spolků        	</a:t>
            </a:r>
            <a:r>
              <a:rPr lang="cs-CZ" sz="1400" b="1" dirty="0">
                <a:solidFill>
                  <a:srgbClr val="000099"/>
                </a:solidFill>
              </a:rPr>
              <a:t>33 EUR/osoboden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Tábory a výměnné pobyty		</a:t>
            </a:r>
            <a:r>
              <a:rPr lang="cs-CZ" sz="1400" b="1" dirty="0">
                <a:solidFill>
                  <a:srgbClr val="000099"/>
                </a:solidFill>
              </a:rPr>
              <a:t>52 EUR/osoboden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Konference a workshopy		</a:t>
            </a:r>
            <a:r>
              <a:rPr lang="cs-CZ" sz="1400" b="1" dirty="0">
                <a:solidFill>
                  <a:srgbClr val="000099"/>
                </a:solidFill>
              </a:rPr>
              <a:t>49 EUR/osoboden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Poznávací/turistické zájezdy, výlety, exkurze 	</a:t>
            </a:r>
            <a:r>
              <a:rPr lang="cs-CZ" sz="1400" b="1" dirty="0">
                <a:solidFill>
                  <a:srgbClr val="000099"/>
                </a:solidFill>
              </a:rPr>
              <a:t>40 EUR/osoboden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Výukové a vzdělávací akce		</a:t>
            </a:r>
            <a:r>
              <a:rPr lang="cs-CZ" sz="1400" b="1" dirty="0">
                <a:solidFill>
                  <a:srgbClr val="000099"/>
                </a:solidFill>
              </a:rPr>
              <a:t>40 EUR/osoboden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rgbClr val="000099"/>
                </a:solidFill>
              </a:rPr>
              <a:t>Povinná publicita – jednorázová částka	</a:t>
            </a:r>
            <a:r>
              <a:rPr lang="cs-CZ" sz="1400" b="1" dirty="0">
                <a:solidFill>
                  <a:srgbClr val="000099"/>
                </a:solidFill>
              </a:rPr>
              <a:t>39 EUR/projekt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sz="2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99"/>
                </a:solidFill>
              </a:rPr>
              <a:t>Přesná definice aktivit je uvedena ve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99"/>
                </a:solidFill>
              </a:rPr>
              <a:t>Směrnic pro žadatele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9AA8AA-42FD-A44C-F680-53785188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695" y="1577515"/>
            <a:ext cx="6106457" cy="478838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2300" b="1" dirty="0">
                <a:solidFill>
                  <a:srgbClr val="FF6600"/>
                </a:solidFill>
              </a:rPr>
              <a:t>Małe projekty skierowane do wąskiej grupy docelowej – stawka jednostkowa:</a:t>
            </a:r>
            <a:endParaRPr lang="cs-CZ" sz="2300" b="1" dirty="0">
              <a:solidFill>
                <a:srgbClr val="FF66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2300" dirty="0">
                <a:solidFill>
                  <a:srgbClr val="FF6600"/>
                </a:solidFill>
              </a:rPr>
              <a:t>Typy działań: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Działania sportowe i działania związków, stowarzyszeń  </a:t>
            </a:r>
            <a:r>
              <a:rPr lang="pl-PL" sz="1400" b="1" dirty="0">
                <a:solidFill>
                  <a:srgbClr val="FF6600"/>
                </a:solidFill>
              </a:rPr>
              <a:t>33 EUR/osobodzień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Obozy i pobyty wymienne		              </a:t>
            </a:r>
            <a:r>
              <a:rPr lang="pl-PL" sz="1400" b="1" dirty="0">
                <a:solidFill>
                  <a:srgbClr val="FF6600"/>
                </a:solidFill>
              </a:rPr>
              <a:t>52 EUR/osobodzień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Konferencje i warsztaty		              </a:t>
            </a:r>
            <a:r>
              <a:rPr lang="pl-PL" sz="1400" b="1" dirty="0">
                <a:solidFill>
                  <a:srgbClr val="FF6600"/>
                </a:solidFill>
              </a:rPr>
              <a:t>49 EUR/osobodzień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Wyjazdy poznawcze/turystyczne, wycieczki, zwiedzanie </a:t>
            </a:r>
            <a:r>
              <a:rPr lang="pl-PL" sz="1400" b="1" dirty="0">
                <a:solidFill>
                  <a:srgbClr val="FF6600"/>
                </a:solidFill>
              </a:rPr>
              <a:t>40 EUR/osobodzień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Wydarzenia związane z nauczaniem i edukacją	               </a:t>
            </a:r>
            <a:r>
              <a:rPr lang="pl-PL" sz="1400" b="1" dirty="0">
                <a:solidFill>
                  <a:srgbClr val="FF6600"/>
                </a:solidFill>
              </a:rPr>
              <a:t>40 EUR/osobodzień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400" dirty="0">
                <a:solidFill>
                  <a:srgbClr val="FF6600"/>
                </a:solidFill>
              </a:rPr>
              <a:t>Obowiązkowa promocja – jednorazowa kwota 	               </a:t>
            </a:r>
            <a:r>
              <a:rPr lang="pl-PL" sz="1400" b="1" dirty="0">
                <a:solidFill>
                  <a:srgbClr val="FF6600"/>
                </a:solidFill>
              </a:rPr>
              <a:t>39 EUR/projekt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endParaRPr lang="pl-PL" sz="2000" b="1" dirty="0">
              <a:solidFill>
                <a:srgbClr val="FF66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FF6600"/>
                </a:solidFill>
              </a:rPr>
              <a:t>Dokładna definicja działań znajduje się w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FF6600"/>
                </a:solidFill>
              </a:rPr>
              <a:t>Wytyczne dla wnioskodawców</a:t>
            </a:r>
            <a:endParaRPr lang="cs-CZ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2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F0180-9FB1-9150-1764-44491923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07273"/>
            <a:ext cx="9376913" cy="57237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6BF21-EE93-069A-0575-D907D69B1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235" y="1472812"/>
            <a:ext cx="5181600" cy="517229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700" b="1" u="sng" dirty="0">
                <a:solidFill>
                  <a:srgbClr val="000099"/>
                </a:solidFill>
              </a:rPr>
              <a:t>Prioritní osa 4 – akce pro širokou cílovou skupinu, pro veřejnost / ostatní vhodné aktivity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700" b="1" u="sng" dirty="0">
              <a:solidFill>
                <a:srgbClr val="000099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000099"/>
                </a:solidFill>
              </a:rPr>
              <a:t>Aktivity pro širokou</a:t>
            </a:r>
            <a:r>
              <a:rPr lang="cs-CZ" sz="1700" b="0" baseline="0" dirty="0">
                <a:solidFill>
                  <a:srgbClr val="000099"/>
                </a:solidFill>
              </a:rPr>
              <a:t> cílovou skupinu a pro veřejnost</a:t>
            </a:r>
            <a:r>
              <a:rPr lang="cs-CZ" sz="1700" b="0" dirty="0">
                <a:solidFill>
                  <a:srgbClr val="000099"/>
                </a:solidFill>
              </a:rPr>
              <a:t>, u</a:t>
            </a:r>
            <a:r>
              <a:rPr lang="cs-CZ" sz="1700" b="0" baseline="0" dirty="0">
                <a:solidFill>
                  <a:srgbClr val="000099"/>
                </a:solidFill>
              </a:rPr>
              <a:t> kterých</a:t>
            </a:r>
            <a:r>
              <a:rPr lang="cs-CZ" sz="1700" b="0" dirty="0">
                <a:solidFill>
                  <a:srgbClr val="000099"/>
                </a:solidFill>
              </a:rPr>
              <a:t> není známý předpokládaný počet účastníků/ ostatní vhodné aktivity – bude použita metoda jednorázových</a:t>
            </a:r>
            <a:r>
              <a:rPr lang="cs-CZ" sz="1700" b="0" baseline="0" dirty="0">
                <a:solidFill>
                  <a:srgbClr val="000099"/>
                </a:solidFill>
              </a:rPr>
              <a:t> plateb, resp. </a:t>
            </a:r>
            <a:r>
              <a:rPr lang="cs-CZ" sz="1700" b="1" dirty="0">
                <a:solidFill>
                  <a:srgbClr val="000099"/>
                </a:solidFill>
              </a:rPr>
              <a:t>paušálních částek (lump </a:t>
            </a:r>
            <a:r>
              <a:rPr lang="cs-CZ" sz="1700" b="1" dirty="0" err="1">
                <a:solidFill>
                  <a:srgbClr val="000099"/>
                </a:solidFill>
              </a:rPr>
              <a:t>sums</a:t>
            </a:r>
            <a:r>
              <a:rPr lang="cs-CZ" sz="1700" b="1" dirty="0">
                <a:solidFill>
                  <a:srgbClr val="000099"/>
                </a:solidFill>
              </a:rPr>
              <a:t>) 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000099"/>
                </a:solidFill>
              </a:rPr>
              <a:t>Žadatel</a:t>
            </a:r>
            <a:r>
              <a:rPr lang="cs-CZ" sz="1700" b="0" baseline="0" dirty="0">
                <a:solidFill>
                  <a:srgbClr val="000099"/>
                </a:solidFill>
              </a:rPr>
              <a:t> předkládá návrh rozpočtu</a:t>
            </a:r>
            <a:r>
              <a:rPr lang="cs-CZ" sz="1700" b="0" dirty="0">
                <a:solidFill>
                  <a:srgbClr val="000099"/>
                </a:solidFill>
              </a:rPr>
              <a:t> (tzv. draft budget) - pouze</a:t>
            </a:r>
            <a:r>
              <a:rPr lang="cs-CZ" sz="1700" b="0" baseline="0" dirty="0">
                <a:solidFill>
                  <a:srgbClr val="000099"/>
                </a:solidFill>
              </a:rPr>
              <a:t> na externí služby a vybavení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baseline="0" dirty="0">
                <a:solidFill>
                  <a:srgbClr val="000099"/>
                </a:solidFill>
              </a:rPr>
              <a:t>K</a:t>
            </a:r>
            <a:r>
              <a:rPr lang="cs-CZ" sz="1700" b="0" dirty="0">
                <a:solidFill>
                  <a:srgbClr val="000099"/>
                </a:solidFill>
              </a:rPr>
              <a:t>ontrola bude probíhat podle katalogu cen pro typické výdaje, případně</a:t>
            </a:r>
            <a:r>
              <a:rPr lang="cs-CZ" sz="1700" b="0" baseline="0" dirty="0">
                <a:solidFill>
                  <a:srgbClr val="000099"/>
                </a:solidFill>
              </a:rPr>
              <a:t> bude třeba doložit ceny v místě a čase obvyklé, průzkum trhu (alespoň 3 srovnatelné nabídky)</a:t>
            </a:r>
            <a:endParaRPr lang="cs-CZ" sz="1700" b="0" dirty="0">
              <a:solidFill>
                <a:srgbClr val="000099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000099"/>
                </a:solidFill>
              </a:rPr>
              <a:t> + </a:t>
            </a:r>
            <a:r>
              <a:rPr lang="cs-CZ" sz="1700" b="1" dirty="0">
                <a:solidFill>
                  <a:srgbClr val="000099"/>
                </a:solidFill>
              </a:rPr>
              <a:t>paušální sazby </a:t>
            </a:r>
            <a:r>
              <a:rPr lang="cs-CZ" sz="1700" b="0" dirty="0">
                <a:solidFill>
                  <a:srgbClr val="000099"/>
                </a:solidFill>
              </a:rPr>
              <a:t>na mzdové výdaje (20%), režijní/administrativní výdaje (15% z mezd), cestovní</a:t>
            </a:r>
            <a:r>
              <a:rPr lang="cs-CZ" sz="1700" b="0" baseline="0" dirty="0">
                <a:solidFill>
                  <a:srgbClr val="000099"/>
                </a:solidFill>
              </a:rPr>
              <a:t> výdaje (15% z mezd)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1" baseline="0" dirty="0">
                <a:solidFill>
                  <a:srgbClr val="000099"/>
                </a:solidFill>
              </a:rPr>
              <a:t>Odsouhlasený návrh rozpočtu = jednorázová platba</a:t>
            </a:r>
            <a:endParaRPr lang="cs-CZ" sz="17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EF064A-46ED-732A-476D-0B6E596BC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5951" y="1472812"/>
            <a:ext cx="5828428" cy="532585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cs-CZ" sz="1700" b="1" u="sng" baseline="0" dirty="0">
                <a:solidFill>
                  <a:srgbClr val="FF6600"/>
                </a:solidFill>
                <a:latin typeface="+mj-lt"/>
              </a:rPr>
              <a:t>Oś Priorytetowa 4 – działania </a:t>
            </a:r>
            <a:r>
              <a:rPr lang="cs-CZ" sz="1700" b="1" u="sng" dirty="0">
                <a:solidFill>
                  <a:srgbClr val="FF6600"/>
                </a:solidFill>
                <a:latin typeface="+mj-lt"/>
              </a:rPr>
              <a:t>d</a:t>
            </a:r>
            <a:r>
              <a:rPr lang="cs-CZ" sz="1700" b="1" u="sng" baseline="0" dirty="0">
                <a:solidFill>
                  <a:srgbClr val="FF6600"/>
                </a:solidFill>
                <a:latin typeface="+mj-lt"/>
              </a:rPr>
              <a:t>la szerokiej grupy docelowej, szerokiej </a:t>
            </a:r>
            <a:r>
              <a:rPr lang="cs-CZ" sz="1700" b="1" u="sng" dirty="0">
                <a:solidFill>
                  <a:srgbClr val="FF6600"/>
                </a:solidFill>
                <a:latin typeface="+mj-lt"/>
              </a:rPr>
              <a:t>p</a:t>
            </a:r>
            <a:r>
              <a:rPr lang="cs-CZ" sz="1700" b="1" u="sng" baseline="0" dirty="0">
                <a:solidFill>
                  <a:srgbClr val="FF6600"/>
                </a:solidFill>
                <a:latin typeface="+mj-lt"/>
              </a:rPr>
              <a:t>ubliczności / inne kwalifikowalne działania</a:t>
            </a:r>
          </a:p>
          <a:p>
            <a:pPr marL="0" lv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endParaRPr lang="cs-CZ" sz="1700" b="1" u="sng" cap="none" baseline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Działania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dla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szerokiej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grupy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docelowej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, w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przypadku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których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nie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będzie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znana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przewidywana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liczba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uczestników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oraz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inne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kwalifikowalne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działania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–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zastosowana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będzie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metoda </a:t>
            </a:r>
            <a:r>
              <a:rPr lang="cs-CZ" sz="1700" b="1" dirty="0" err="1">
                <a:solidFill>
                  <a:srgbClr val="FF6600"/>
                </a:solidFill>
                <a:latin typeface="+mj-lt"/>
              </a:rPr>
              <a:t>kwot</a:t>
            </a:r>
            <a:r>
              <a:rPr lang="cs-CZ" sz="1700" b="1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dirty="0" err="1">
                <a:solidFill>
                  <a:srgbClr val="FF6600"/>
                </a:solidFill>
                <a:latin typeface="+mj-lt"/>
              </a:rPr>
              <a:t>ryczałtowych</a:t>
            </a:r>
            <a:r>
              <a:rPr lang="cs-CZ" sz="1700" b="1" dirty="0">
                <a:solidFill>
                  <a:srgbClr val="FF6600"/>
                </a:solidFill>
                <a:latin typeface="+mj-lt"/>
              </a:rPr>
              <a:t> (lump </a:t>
            </a:r>
            <a:r>
              <a:rPr lang="cs-CZ" sz="1700" b="1" dirty="0" err="1">
                <a:solidFill>
                  <a:srgbClr val="FF6600"/>
                </a:solidFill>
                <a:latin typeface="+mj-lt"/>
              </a:rPr>
              <a:t>sums</a:t>
            </a:r>
            <a:r>
              <a:rPr lang="cs-CZ" sz="1700" b="1" dirty="0">
                <a:solidFill>
                  <a:srgbClr val="FF6600"/>
                </a:solidFill>
                <a:latin typeface="+mj-lt"/>
              </a:rPr>
              <a:t>)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Wnioskodawca składa projekt budżetu (tzw. draft budget) – tylko na usługi zewnętrzne i wyposażenie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Kontrola będzie polegać na porównaniu wydatków z </a:t>
            </a:r>
            <a:r>
              <a:rPr lang="cs-CZ" sz="1700" dirty="0">
                <a:solidFill>
                  <a:srgbClr val="FF6600"/>
                </a:solidFill>
                <a:latin typeface="+mj-lt"/>
              </a:rPr>
              <a:t>K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atalogiem cen, w niektórych przypadkach konieczne będzie przedstawienie cen ogólnie przyjętych w danym czasie i miejscu, rozpoznanie rynku (min. 3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porównywalne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oferty)</a:t>
            </a:r>
            <a:endParaRPr lang="cs-CZ" sz="1700" b="0" dirty="0">
              <a:solidFill>
                <a:srgbClr val="FF6600"/>
              </a:solidFill>
              <a:latin typeface="+mj-lt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FF6600"/>
                </a:solidFill>
                <a:latin typeface="+mj-lt"/>
              </a:rPr>
              <a:t> +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stawki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ryczałtowe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na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koszty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wynagrodzeń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(20%),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koszty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pośrednie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/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administracyjne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(15% z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wynagrodzeń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),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koszty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podróży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(15% z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wynagrodzeń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) 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Zatwierdzony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projekt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budżetu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=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kwota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ryczałtowa</a:t>
            </a:r>
            <a:endParaRPr lang="cs-CZ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67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C92BA-3B76-9894-F3DD-268C34C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460690"/>
            <a:ext cx="9376913" cy="935342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Fond malých projektů 2021 – 2027</a:t>
            </a:r>
            <a:b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Fundusz małych projektów 2021 - 2027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0A4A4-8797-D778-062F-AB7018841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280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cs-CZ" altLang="cs-CZ" sz="19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Fond malých projektů pokrývá celé území programu, které je dále členěno do </a:t>
            </a: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oblastí vymezených dle působnosti jednotlivých euroregionů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, které zajišťují Správu a Administraci Fondu (tzv. Správci Fondu malých projektů)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Euroregion Praděd je </a:t>
            </a: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Správce Fondu malých projektů v Euroregionu Praděd pro prioritu 2,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cs-CZ" sz="19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na polské straně je to </a:t>
            </a:r>
            <a:r>
              <a:rPr lang="pl-PL" sz="1900" b="1" i="0" dirty="0">
                <a:solidFill>
                  <a:srgbClr val="000099"/>
                </a:solidFill>
                <a:effectLst/>
              </a:rPr>
              <a:t>Stowarzyszenie Gmin Polskich Euroregionu Pradziad pro prioritu 4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42FAAE-B145-E3AF-86E7-D9FDC4BC4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059575"/>
            <a:ext cx="5849225" cy="43513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Fundusz Małych Projektów obejmuje cały obszar Programu, terytorium to jest dodatkowo podzielone na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regiony obejmujące obszar działania poszczególnych Euroregionów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, które zapewniają Zarządzanie i Administrowanie Funduszem (tzw. Zarządzający Funduszem Małych Projektów)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Zarządzającym Funduszem Małych Projektów w Euroregionie Praděd dla Priorytetu 2 </a:t>
            </a:r>
            <a:r>
              <a:rPr lang="pl-PL" altLang="cs-CZ" sz="1900" dirty="0">
                <a:solidFill>
                  <a:srgbClr val="FF6600"/>
                </a:solidFill>
                <a:cs typeface="Times New Roman" panose="02020603050405020304" pitchFamily="18" charset="0"/>
              </a:rPr>
              <a:t>po czeskiej stronie jest Euroregion Praděd</a:t>
            </a: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pl-PL" altLang="cs-CZ" sz="19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natomiast</a:t>
            </a: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cs-CZ" sz="19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po </a:t>
            </a:r>
            <a:r>
              <a:rPr lang="pl-PL" altLang="cs-CZ" sz="1900" dirty="0">
                <a:solidFill>
                  <a:srgbClr val="FF6600"/>
                </a:solidFill>
                <a:cs typeface="Times New Roman" panose="02020603050405020304" pitchFamily="18" charset="0"/>
              </a:rPr>
              <a:t>stronie </a:t>
            </a:r>
            <a:r>
              <a:rPr kumimoji="0" lang="pl-PL" altLang="cs-CZ" sz="19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polskiej jest to </a:t>
            </a: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Stowarzyszenie Gmin Polskich Euroregionu Pradziad dla Priorytetu 4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590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DB94F-EADD-0C86-054B-B9071D52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83988"/>
            <a:ext cx="9376913" cy="7991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Publicita - priorita 2 i 4</a:t>
            </a:r>
            <a:br>
              <a:rPr lang="cs-CZ" sz="2400" dirty="0"/>
            </a:br>
            <a:r>
              <a:rPr lang="cs-CZ" sz="2400" dirty="0" err="1">
                <a:solidFill>
                  <a:srgbClr val="FF6600"/>
                </a:solidFill>
              </a:rPr>
              <a:t>Promocja</a:t>
            </a:r>
            <a:r>
              <a:rPr lang="cs-CZ" sz="2400" dirty="0">
                <a:solidFill>
                  <a:srgbClr val="FF6600"/>
                </a:solidFill>
              </a:rPr>
              <a:t> - </a:t>
            </a:r>
            <a:r>
              <a:rPr lang="cs-CZ" sz="2400" dirty="0" err="1">
                <a:solidFill>
                  <a:srgbClr val="FF6600"/>
                </a:solidFill>
              </a:rPr>
              <a:t>Priorytet</a:t>
            </a:r>
            <a:r>
              <a:rPr lang="cs-CZ" sz="2400" dirty="0">
                <a:solidFill>
                  <a:srgbClr val="FF6600"/>
                </a:solidFill>
              </a:rPr>
              <a:t> 2 i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47E60-9440-6182-CCDB-D9E44C6CD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462" y="1456046"/>
            <a:ext cx="5547187" cy="4919588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>
                <a:solidFill>
                  <a:srgbClr val="000099"/>
                </a:solidFill>
              </a:rPr>
              <a:t>Povinné nástroje jsou: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 dočasný/stálý billboard nebo pamětní deska; 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 plakát minimální velikosti A3 nebo rovnocenné     elektronické zobrazovací zařízení; 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webovou stránku nebo stránku na sociálních sítích;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prohlášení zdůrazňující podporu z fondu </a:t>
            </a:r>
            <a:r>
              <a:rPr lang="cs-CZ" sz="1800" dirty="0" err="1">
                <a:solidFill>
                  <a:srgbClr val="000099"/>
                </a:solidFill>
              </a:rPr>
              <a:t>Interreg</a:t>
            </a:r>
            <a:r>
              <a:rPr lang="cs-CZ" sz="1800" dirty="0">
                <a:solidFill>
                  <a:srgbClr val="000099"/>
                </a:solidFill>
              </a:rPr>
              <a:t>          na dokumentech a komunikačních materiálech           určených pro širokou veřejnost nebo pro účastníky          projektových aktivit</a:t>
            </a:r>
          </a:p>
          <a:p>
            <a:pPr algn="just"/>
            <a:r>
              <a:rPr lang="cs-CZ" sz="1800" dirty="0">
                <a:solidFill>
                  <a:srgbClr val="000099"/>
                </a:solidFill>
              </a:rPr>
              <a:t>Jednorázová částka </a:t>
            </a:r>
            <a:r>
              <a:rPr lang="cs-CZ" sz="1800" b="1" dirty="0">
                <a:solidFill>
                  <a:srgbClr val="000099"/>
                </a:solidFill>
              </a:rPr>
              <a:t>35 €</a:t>
            </a:r>
            <a:r>
              <a:rPr lang="cs-CZ" sz="1800" dirty="0">
                <a:solidFill>
                  <a:srgbClr val="000099"/>
                </a:solidFill>
              </a:rPr>
              <a:t> - pouze v případě řádného splnění</a:t>
            </a:r>
          </a:p>
          <a:p>
            <a:pPr algn="just"/>
            <a:r>
              <a:rPr lang="pl-PL" sz="1800" dirty="0">
                <a:solidFill>
                  <a:srgbClr val="000099"/>
                </a:solidFill>
              </a:rPr>
              <a:t>Šablony zveřejněny na stránkách programu</a:t>
            </a:r>
            <a:r>
              <a:rPr lang="pl-PL" sz="1800" dirty="0"/>
              <a:t>              </a:t>
            </a:r>
            <a:r>
              <a:rPr lang="pl-PL" sz="1800" b="1" u="sng" dirty="0">
                <a:solidFill>
                  <a:srgbClr val="0033CC"/>
                </a:solidFill>
              </a:rPr>
              <a:t>www.cz-pl.eu</a:t>
            </a:r>
            <a:endParaRPr lang="cs-CZ" sz="1800" b="1" u="sng" dirty="0">
              <a:solidFill>
                <a:srgbClr val="0033CC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932826-9058-F8A1-B2ED-EAB7556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5352" y="1417704"/>
            <a:ext cx="5761103" cy="4856308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err="1">
                <a:solidFill>
                  <a:srgbClr val="FF6600"/>
                </a:solidFill>
              </a:rPr>
              <a:t>Narzędzia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obowiązkowej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promocji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są</a:t>
            </a:r>
            <a:r>
              <a:rPr lang="cs-CZ" sz="1800" b="1" dirty="0">
                <a:solidFill>
                  <a:srgbClr val="FF6600"/>
                </a:solidFill>
              </a:rPr>
              <a:t>: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 tymczasowy/stały billboard lub tablica pamiątkowa;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plakat w formacie minimum A3 lub podobnej wielkości elektroniczny wyświetlacz/ekran;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strona internetowa lub strona w mediach społecznościowych;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zamieszczenie w widoczny sposób informacji o wsparciu z funduszu Interreg w dokumentach i materiałach informacyjnych dotyczących wdrażania operacji Interreg, przeznaczonych dla opinii publicznej lub uczestników działań projektu</a:t>
            </a:r>
          </a:p>
          <a:p>
            <a:pPr algn="just"/>
            <a:r>
              <a:rPr lang="cs-CZ" sz="1800" dirty="0" err="1">
                <a:solidFill>
                  <a:srgbClr val="FF6600"/>
                </a:solidFill>
              </a:rPr>
              <a:t>kwota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ryczałtowa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b="1" dirty="0">
                <a:solidFill>
                  <a:srgbClr val="FF6600"/>
                </a:solidFill>
              </a:rPr>
              <a:t>35 €</a:t>
            </a:r>
            <a:r>
              <a:rPr lang="cs-CZ" sz="1800" dirty="0">
                <a:solidFill>
                  <a:srgbClr val="FF6600"/>
                </a:solidFill>
              </a:rPr>
              <a:t> - </a:t>
            </a:r>
            <a:r>
              <a:rPr lang="cs-CZ" sz="1800" dirty="0" err="1">
                <a:solidFill>
                  <a:srgbClr val="FF6600"/>
                </a:solidFill>
              </a:rPr>
              <a:t>tylko</a:t>
            </a:r>
            <a:r>
              <a:rPr lang="cs-CZ" sz="1800" dirty="0">
                <a:solidFill>
                  <a:srgbClr val="FF6600"/>
                </a:solidFill>
              </a:rPr>
              <a:t> w </a:t>
            </a:r>
            <a:r>
              <a:rPr lang="cs-CZ" sz="1800" dirty="0" err="1">
                <a:solidFill>
                  <a:srgbClr val="FF6600"/>
                </a:solidFill>
              </a:rPr>
              <a:t>przypadku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prawidłowego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zrealizowania</a:t>
            </a:r>
            <a:endParaRPr lang="cs-CZ" sz="1800" dirty="0">
              <a:solidFill>
                <a:srgbClr val="FF6600"/>
              </a:solidFill>
            </a:endParaRP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Szablony opublikowane na stronie internetowej programu</a:t>
            </a:r>
            <a:r>
              <a:rPr lang="pl-PL" sz="1800" dirty="0"/>
              <a:t> </a:t>
            </a:r>
            <a:r>
              <a:rPr lang="pl-PL" sz="1800" b="1" u="sng" dirty="0">
                <a:solidFill>
                  <a:srgbClr val="0033CC"/>
                </a:solidFill>
              </a:rPr>
              <a:t>www.cz-pl.eu</a:t>
            </a:r>
            <a:endParaRPr lang="cs-CZ" sz="1800" b="1" u="sng" dirty="0">
              <a:solidFill>
                <a:srgbClr val="0033CC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F0A036-055B-F7CA-5950-D69EE3B2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43" y="5752362"/>
            <a:ext cx="2084276" cy="5189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02D85A-9AF9-F407-F3AF-72DBF47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55" y="5752362"/>
            <a:ext cx="2183274" cy="5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09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15E2C-6C4C-3D51-CCE7-07591B93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28" y="562375"/>
            <a:ext cx="9376913" cy="732916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0099"/>
                </a:solidFill>
              </a:rPr>
              <a:t>Dobrý přeshraniční projekt </a:t>
            </a:r>
            <a:br>
              <a:rPr lang="pl-PL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Dobry projekt transgraniczny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77B28-92C8-23FD-37DE-5C5542284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4839"/>
            <a:ext cx="5181600" cy="4362123"/>
          </a:xfrm>
        </p:spPr>
        <p:txBody>
          <a:bodyPr>
            <a:normAutofit lnSpcReduction="10000"/>
          </a:bodyPr>
          <a:lstStyle/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Společný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, založený na partnerství subjektů CZ a PL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Základem dobrého přeshraničního projektu je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tematické propojení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Vysoká úroveň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přeshraniční spolupráce partnerů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Aktivity by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neměly mít zrcadlový charakter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, měly by se doplňovat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Dosažené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efekty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 by měly být lepší než v případě jednotlivých individuálních projektů, realizovaných pouze na jedné straně hranice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Měly by sloužit cílovým skupinám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na obou stranách hranice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A716A8-F39F-B2A5-DE54-03058BFB8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65979"/>
            <a:ext cx="5181600" cy="4410984"/>
          </a:xfrm>
        </p:spPr>
        <p:txBody>
          <a:bodyPr>
            <a:normAutofit lnSpcReduction="10000"/>
          </a:bodyPr>
          <a:lstStyle/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</a:rPr>
              <a:t>Wspólny</a:t>
            </a: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</a:rPr>
              <a:t>, oparty na partnerstwie instytucji z CZ i PL</a:t>
            </a: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Filarem dobrego projektu transgranicznego jest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spójność tematyczna</a:t>
            </a: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kumimoji="0" lang="pl-PL" sz="18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Wysoki poziom </a:t>
            </a: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współpracy transgranicznej partnerów</a:t>
            </a: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Działania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nie powinny mieć lustrzanego charakteru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, powinny 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się uzupełniać</a:t>
            </a:r>
            <a:endParaRPr lang="pl-PL" sz="1800" i="0" u="none" strike="noStrike" kern="1200" spc="0" baseline="0" dirty="0">
              <a:ln>
                <a:noFill/>
              </a:ln>
              <a:solidFill>
                <a:srgbClr val="FF6600"/>
              </a:solidFill>
              <a:effectLst/>
              <a:cs typeface="Arial" panose="020B0604020202020204" pitchFamily="34" charset="0"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Osiągane </a:t>
            </a: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efekty</a:t>
            </a: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 powinny być lepsze, niż w przypadku projektów indywidualnych, realizowanych tylko po jednej stronie granicy</a:t>
            </a: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Powinien służyć grupom docelowym </a:t>
            </a: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po obu stronach granicy</a:t>
            </a:r>
            <a:endParaRPr lang="cs-CZ" sz="1800" b="1" i="0" u="none" strike="noStrike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233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57474-4F3E-549F-8D93-42385A3D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145" y="681037"/>
            <a:ext cx="9376913" cy="631232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Předložení žádosti </a:t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Składanie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wniosku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7E743-ADD1-7238-1E0A-7CC478F21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02" y="1514694"/>
            <a:ext cx="4774425" cy="49419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  <a:effectLst/>
              </a:rPr>
              <a:t>Pro Fond malých projektů je připravován nový monitorovací systém, jehož cílem je </a:t>
            </a:r>
            <a:r>
              <a:rPr lang="cs-CZ" sz="1800" b="1" u="sng" dirty="0">
                <a:solidFill>
                  <a:srgbClr val="000099"/>
                </a:solidFill>
                <a:effectLst/>
              </a:rPr>
              <a:t>výrazně</a:t>
            </a:r>
            <a:r>
              <a:rPr lang="cs-CZ" sz="1800" b="0" dirty="0">
                <a:solidFill>
                  <a:srgbClr val="000099"/>
                </a:solidFill>
                <a:effectLst/>
              </a:rPr>
              <a:t> zjednodušit formulář projektové žádosti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cs-CZ" altLang="cs-CZ" sz="1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http://fmp.cz-pl.eu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800" b="0" dirty="0">
              <a:solidFill>
                <a:srgbClr val="000099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  <a:effectLst/>
              </a:rPr>
              <a:t>Formulář projektové žádosti bude obsahovat pouze nezbytné informace </a:t>
            </a:r>
            <a:r>
              <a:rPr lang="cs-CZ" sz="1800" b="0" i="1" dirty="0">
                <a:solidFill>
                  <a:srgbClr val="000099"/>
                </a:solidFill>
                <a:effectLst/>
              </a:rPr>
              <a:t>(identifikace žadatele a projektového partnera, harmonogram realizace, zdroje financování, popis aktivit, cílů a indikátorů projektu)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dirty="0">
                <a:solidFill>
                  <a:srgbClr val="000099"/>
                </a:solidFill>
              </a:rPr>
              <a:t>Formulář bude vyplněn </a:t>
            </a:r>
            <a:r>
              <a:rPr lang="cs-CZ" sz="1800" b="1" dirty="0">
                <a:solidFill>
                  <a:srgbClr val="000099"/>
                </a:solidFill>
              </a:rPr>
              <a:t>v obou </a:t>
            </a:r>
            <a:r>
              <a:rPr lang="cs-CZ" sz="1800" dirty="0">
                <a:solidFill>
                  <a:srgbClr val="000099"/>
                </a:solidFill>
              </a:rPr>
              <a:t>jazykových mutacích</a:t>
            </a:r>
            <a:endParaRPr lang="cs-CZ" sz="1800" b="0" dirty="0">
              <a:solidFill>
                <a:srgbClr val="000099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  <a:effectLst/>
              </a:rPr>
              <a:t>Rozsah projektové žádosti pro FMP – </a:t>
            </a:r>
            <a:r>
              <a:rPr lang="cs-CZ" sz="1800" b="1" dirty="0">
                <a:solidFill>
                  <a:srgbClr val="000099"/>
                </a:solidFill>
                <a:effectLst/>
              </a:rPr>
              <a:t>cca 7 stran </a:t>
            </a:r>
            <a:r>
              <a:rPr lang="cs-CZ" sz="1800" b="0" i="1" dirty="0">
                <a:solidFill>
                  <a:srgbClr val="000099"/>
                </a:solidFill>
                <a:effectLst/>
              </a:rPr>
              <a:t>(</a:t>
            </a:r>
            <a:r>
              <a:rPr lang="cs-CZ" sz="1800" b="0" i="1" dirty="0">
                <a:solidFill>
                  <a:srgbClr val="000099"/>
                </a:solidFill>
              </a:rPr>
              <a:t>oproti cca 50 stranám v období 2014-2020)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050" b="0" i="1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54956D-0337-9D64-0073-F3D2C53B5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601" y="1514694"/>
            <a:ext cx="5451499" cy="487912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pl-PL" sz="1800" b="0" dirty="0">
                <a:solidFill>
                  <a:srgbClr val="FF6600"/>
                </a:solidFill>
                <a:effectLst/>
              </a:rPr>
              <a:t>Dla Funduszu Małych Projektów przygotowywany jest nowy system informatyczny, którego celem jest </a:t>
            </a:r>
            <a:r>
              <a:rPr lang="pl-PL" sz="1800" b="1" u="sng" dirty="0">
                <a:solidFill>
                  <a:srgbClr val="FF6600"/>
                </a:solidFill>
                <a:effectLst/>
              </a:rPr>
              <a:t>znaczne</a:t>
            </a:r>
            <a:r>
              <a:rPr lang="pl-PL" sz="1800" b="0" dirty="0">
                <a:solidFill>
                  <a:srgbClr val="FF6600"/>
                </a:solidFill>
                <a:effectLst/>
              </a:rPr>
              <a:t> uproszczenie formularza wniosku projektowego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http://fmp.cz-pl.eu</a:t>
            </a:r>
            <a:endParaRPr lang="cs-CZ" altLang="cs-CZ" sz="1800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00" b="0" i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i="0" dirty="0" err="1">
                <a:solidFill>
                  <a:srgbClr val="FF6600"/>
                </a:solidFill>
                <a:effectLst/>
              </a:rPr>
              <a:t>Formularz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wniosku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projektowego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zawierał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tylko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niezbędne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informacje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(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identyfikacja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wnioskodawcy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i partnera projektu, harmonogram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realizacji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,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źródła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finansowania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, opis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działań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,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celów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oraz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wskaźników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projektu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pl-PL" sz="1800" b="0" i="0" dirty="0">
                <a:solidFill>
                  <a:srgbClr val="FF6600"/>
                </a:solidFill>
                <a:effectLst/>
              </a:rPr>
              <a:t>Formularz będzie wypełniony w obu wersjach językowych</a:t>
            </a:r>
            <a:endParaRPr lang="cs-CZ" sz="1800" b="0" i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dirty="0" err="1">
                <a:solidFill>
                  <a:srgbClr val="FF6600"/>
                </a:solidFill>
              </a:rPr>
              <a:t>Z</a:t>
            </a:r>
            <a:r>
              <a:rPr lang="cs-CZ" sz="1800" b="0" i="0" dirty="0" err="1">
                <a:solidFill>
                  <a:srgbClr val="FF6600"/>
                </a:solidFill>
              </a:rPr>
              <a:t>akres</a:t>
            </a:r>
            <a:r>
              <a:rPr lang="cs-CZ" sz="1800" b="0" i="0" dirty="0">
                <a:solidFill>
                  <a:srgbClr val="FF6600"/>
                </a:solidFill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</a:rPr>
              <a:t>wniosku</a:t>
            </a:r>
            <a:r>
              <a:rPr lang="cs-CZ" sz="1800" b="0" i="0" dirty="0">
                <a:solidFill>
                  <a:srgbClr val="FF6600"/>
                </a:solidFill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</a:rPr>
              <a:t>projektowego</a:t>
            </a:r>
            <a:r>
              <a:rPr lang="cs-CZ" sz="1800" b="0" i="0" dirty="0">
                <a:solidFill>
                  <a:srgbClr val="FF6600"/>
                </a:solidFill>
              </a:rPr>
              <a:t> w FMP – </a:t>
            </a:r>
            <a:r>
              <a:rPr lang="cs-CZ" sz="1800" b="0" i="0" dirty="0" err="1">
                <a:solidFill>
                  <a:srgbClr val="FF6600"/>
                </a:solidFill>
              </a:rPr>
              <a:t>około</a:t>
            </a:r>
            <a:r>
              <a:rPr lang="cs-CZ" sz="1800" b="0" i="0" dirty="0">
                <a:solidFill>
                  <a:srgbClr val="FF6600"/>
                </a:solidFill>
              </a:rPr>
              <a:t> 7 </a:t>
            </a:r>
            <a:r>
              <a:rPr lang="cs-CZ" sz="1800" b="0" i="0" dirty="0" err="1">
                <a:solidFill>
                  <a:srgbClr val="FF6600"/>
                </a:solidFill>
              </a:rPr>
              <a:t>stron</a:t>
            </a:r>
            <a:r>
              <a:rPr lang="cs-CZ" sz="1800" b="0" i="0" dirty="0">
                <a:solidFill>
                  <a:srgbClr val="FF6600"/>
                </a:solidFill>
              </a:rPr>
              <a:t> (</a:t>
            </a:r>
            <a:r>
              <a:rPr lang="cs-CZ" sz="1800" b="0" i="1" dirty="0">
                <a:solidFill>
                  <a:srgbClr val="FF6600"/>
                </a:solidFill>
              </a:rPr>
              <a:t>w </a:t>
            </a:r>
            <a:r>
              <a:rPr lang="cs-CZ" sz="1800" b="0" i="1" dirty="0" err="1">
                <a:solidFill>
                  <a:srgbClr val="FF6600"/>
                </a:solidFill>
              </a:rPr>
              <a:t>przeciwieństwie</a:t>
            </a:r>
            <a:r>
              <a:rPr lang="cs-CZ" sz="1800" b="0" i="1" dirty="0">
                <a:solidFill>
                  <a:srgbClr val="FF6600"/>
                </a:solidFill>
              </a:rPr>
              <a:t> do ok. 50 w </a:t>
            </a:r>
            <a:r>
              <a:rPr lang="cs-CZ" sz="1800" b="0" i="1" dirty="0" err="1">
                <a:solidFill>
                  <a:srgbClr val="FF6600"/>
                </a:solidFill>
              </a:rPr>
              <a:t>perspektywie</a:t>
            </a:r>
            <a:r>
              <a:rPr lang="cs-CZ" sz="1800" b="0" i="1" dirty="0">
                <a:solidFill>
                  <a:srgbClr val="FF6600"/>
                </a:solidFill>
              </a:rPr>
              <a:t> 2014-2020)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200" b="0" i="1" dirty="0">
              <a:solidFill>
                <a:srgbClr val="FF66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989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96C43-1055-4E65-3069-4A82CE6F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Harmonogram příjmu projektových žádostí</a:t>
            </a:r>
            <a:br>
              <a:rPr lang="cs-CZ" sz="2400" dirty="0"/>
            </a:br>
            <a:r>
              <a:rPr lang="cs-CZ" sz="2400" dirty="0">
                <a:solidFill>
                  <a:srgbClr val="FF6600"/>
                </a:solidFill>
              </a:rPr>
              <a:t>Harmonogram </a:t>
            </a:r>
            <a:r>
              <a:rPr lang="cs-CZ" sz="2400" dirty="0" err="1">
                <a:solidFill>
                  <a:srgbClr val="FF6600"/>
                </a:solidFill>
              </a:rPr>
              <a:t>przyjmowania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wniosków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projektowych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4BC5B-B581-E315-AF9E-CE899DAF7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373" y="1968238"/>
            <a:ext cx="4404919" cy="3843626"/>
          </a:xfrm>
        </p:spPr>
        <p:txBody>
          <a:bodyPr/>
          <a:lstStyle/>
          <a:p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99"/>
                </a:solidFill>
              </a:rPr>
              <a:t>první výzva (příjem) pro předkládání projektových žádostí je již ukončena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99"/>
                </a:solidFill>
              </a:rPr>
              <a:t>je vyhlášena 2. výzva – doba trvání příjmu je </a:t>
            </a:r>
            <a:r>
              <a:rPr lang="cs-CZ" sz="1800" b="1" dirty="0">
                <a:solidFill>
                  <a:srgbClr val="000099"/>
                </a:solidFill>
              </a:rPr>
              <a:t>do 26. 9. 2024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solidFill>
                <a:srgbClr val="00009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000099"/>
                </a:solidFill>
              </a:rPr>
              <a:t>    P2 – bez omezení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000099"/>
                </a:solidFill>
              </a:rPr>
              <a:t>    P4 – noví žadatelé + projekty s VP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99"/>
                </a:solidFill>
              </a:rPr>
              <a:t>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99"/>
                </a:solidFill>
              </a:rPr>
              <a:t>předpoklad: 2 – 3 příjmy projektových žádostí/rok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D11540-62AA-D869-8C6E-B9A20FFB2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913" y="1968238"/>
            <a:ext cx="4759883" cy="3843626"/>
          </a:xfrm>
        </p:spPr>
        <p:txBody>
          <a:bodyPr/>
          <a:lstStyle/>
          <a:p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rgbClr val="FF6600"/>
                </a:solidFill>
              </a:rPr>
              <a:t>pierwszy nabór wniosków projektowych został zakończony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rgbClr val="FF6600"/>
                </a:solidFill>
              </a:rPr>
              <a:t>ogłoszony jest drugi nabór - czas trwania naboru </a:t>
            </a:r>
            <a:r>
              <a:rPr lang="pl-PL" sz="1800" b="1" dirty="0">
                <a:solidFill>
                  <a:srgbClr val="FF6600"/>
                </a:solidFill>
              </a:rPr>
              <a:t>do 26.09.2024r</a:t>
            </a:r>
            <a:r>
              <a:rPr lang="pl-PL" sz="1800" dirty="0">
                <a:solidFill>
                  <a:srgbClr val="FF6600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FF6600"/>
                </a:solidFill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rgbClr val="FF6600"/>
                </a:solidFill>
              </a:rPr>
              <a:t>    P2 – bez ograniczeń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rgbClr val="FF6600"/>
                </a:solidFill>
              </a:rPr>
              <a:t>    P4 – nowi wnioskodawcy + projekty z PW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800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rgbClr val="FF6600"/>
                </a:solidFill>
              </a:rPr>
              <a:t>zakłada się: 2-3 nabory wniosków projektowych/rok</a:t>
            </a:r>
            <a:endParaRPr lang="cs-CZ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6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5F507-754A-4AE4-EECB-63196C0C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81037"/>
            <a:ext cx="9376913" cy="100806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Nebude podporováno</a:t>
            </a:r>
            <a:br>
              <a:rPr lang="cs-CZ" sz="2400" dirty="0"/>
            </a:br>
            <a:r>
              <a:rPr lang="cs-CZ" sz="2400" dirty="0" err="1">
                <a:solidFill>
                  <a:srgbClr val="FF6600"/>
                </a:solidFill>
              </a:rPr>
              <a:t>Nie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będzie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pl-PL" sz="2400" dirty="0">
                <a:solidFill>
                  <a:srgbClr val="FF6600"/>
                </a:solidFill>
              </a:rPr>
              <a:t>dofinansowywane</a:t>
            </a:r>
            <a:endParaRPr lang="cs-CZ" sz="2400" dirty="0">
              <a:solidFill>
                <a:srgbClr val="FF66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542E3-74AA-328D-0F9B-11E56F38A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8927" y="2105636"/>
            <a:ext cx="4430086" cy="3811267"/>
          </a:xfrm>
        </p:spPr>
        <p:txBody>
          <a:bodyPr>
            <a:normAutofit lnSpcReduction="10000"/>
          </a:bodyPr>
          <a:lstStyle/>
          <a:p>
            <a:endParaRPr lang="cs-CZ" sz="1800" dirty="0">
              <a:solidFill>
                <a:srgbClr val="00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cs-CZ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nebudou podporovány jednorázové, izolované aktivity, ale pouze aktivity </a:t>
            </a:r>
            <a:r>
              <a:rPr lang="cs-CZ" sz="1900" dirty="0">
                <a:solidFill>
                  <a:srgbClr val="00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(např.  opravy a dovybavení veřejných prostranství – není zde vidět dostatečný turistický potenciál, nepřiláká to dostatek turistů)</a:t>
            </a:r>
            <a:r>
              <a:rPr lang="cs-CZ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které přispějí k dlouhodobému a komplexnímu řešení cestovního ruchu</a:t>
            </a:r>
          </a:p>
          <a:p>
            <a:pPr marL="0" indent="0" algn="just">
              <a:buNone/>
            </a:pPr>
            <a:endParaRPr lang="cs-CZ" sz="16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99"/>
                </a:solidFill>
                <a:cs typeface="Arial" panose="020B0604020202020204" pitchFamily="34" charset="0"/>
              </a:rPr>
              <a:t>pořízení elektrokol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CBBF17-9E1D-647E-8F39-B4A54315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035" y="1968238"/>
            <a:ext cx="4612256" cy="4351338"/>
          </a:xfrm>
        </p:spPr>
        <p:txBody>
          <a:bodyPr>
            <a:normAutofit lnSpcReduction="10000"/>
          </a:bodyPr>
          <a:lstStyle/>
          <a:p>
            <a:endParaRPr lang="pl-PL" dirty="0">
              <a:solidFill>
                <a:srgbClr val="FF6600"/>
              </a:solidFill>
            </a:endParaRPr>
          </a:p>
          <a:p>
            <a:pPr algn="just"/>
            <a:r>
              <a:rPr lang="pl-PL" b="1" dirty="0">
                <a:solidFill>
                  <a:srgbClr val="FF6600"/>
                </a:solidFill>
              </a:rPr>
              <a:t>nie będą dofinansowywane, jednorazowe, odizolowane działania </a:t>
            </a:r>
            <a:r>
              <a:rPr lang="pl-PL" sz="1900" dirty="0">
                <a:solidFill>
                  <a:srgbClr val="FF6600"/>
                </a:solidFill>
              </a:rPr>
              <a:t>(np. naprawa i modernizacja przestrzeni publicznych - niewidoczny potencjał turystyczny, działania te nie przyciągną wystarczającej liczby turystów)</a:t>
            </a:r>
            <a:r>
              <a:rPr lang="pl-PL" b="1" dirty="0">
                <a:solidFill>
                  <a:srgbClr val="FF6600"/>
                </a:solidFill>
              </a:rPr>
              <a:t>, a jedynie te, które przyczyniają się do długoterminowego i kompleksowego rozwoju ruchu turystycznego</a:t>
            </a:r>
            <a:endParaRPr lang="pl-PL" sz="1900" dirty="0">
              <a:solidFill>
                <a:srgbClr val="FF6600"/>
              </a:solidFill>
            </a:endParaRPr>
          </a:p>
          <a:p>
            <a:pPr algn="just"/>
            <a:endParaRPr lang="pl-PL" b="1" dirty="0">
              <a:solidFill>
                <a:srgbClr val="FF6600"/>
              </a:solidFill>
            </a:endParaRPr>
          </a:p>
          <a:p>
            <a:pPr algn="just"/>
            <a:r>
              <a:rPr lang="cs-CZ" b="1" dirty="0">
                <a:solidFill>
                  <a:srgbClr val="FF6600"/>
                </a:solidFill>
              </a:rPr>
              <a:t>zakup </a:t>
            </a:r>
            <a:r>
              <a:rPr lang="cs-CZ" b="1" dirty="0" err="1">
                <a:solidFill>
                  <a:srgbClr val="FF6600"/>
                </a:solidFill>
              </a:rPr>
              <a:t>elektrycznych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>
                <a:solidFill>
                  <a:srgbClr val="FF6600"/>
                </a:solidFill>
              </a:rPr>
              <a:t>rowerów</a:t>
            </a:r>
            <a:endParaRPr lang="cs-CZ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4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2A1F5-DF74-14B9-38E1-2D33FD24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81186"/>
            <a:ext cx="9376913" cy="82916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0099"/>
                </a:solidFill>
              </a:rPr>
              <a:t>Zkušenosti po prvních výzvách</a:t>
            </a:r>
            <a:br>
              <a:rPr lang="pl-PL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Doświadczenia po pierwszych naborach</a:t>
            </a:r>
            <a:endParaRPr lang="cs-CZ" sz="2400" dirty="0">
              <a:solidFill>
                <a:srgbClr val="FF66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1CB0D-1DBE-19C3-DE83-55E466B7E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905" y="1825625"/>
            <a:ext cx="43227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0099"/>
                </a:solidFill>
              </a:rPr>
              <a:t>Náklady vyšší než 1 000 EUR:</a:t>
            </a:r>
          </a:p>
          <a:p>
            <a:pPr algn="just"/>
            <a:r>
              <a:rPr lang="cs-CZ" sz="1800" dirty="0">
                <a:solidFill>
                  <a:srgbClr val="000099"/>
                </a:solidFill>
              </a:rPr>
              <a:t>vždy průzkum trhu a doložit                 alespoň 3 </a:t>
            </a:r>
            <a:r>
              <a:rPr lang="cs-CZ" sz="1800" b="1" u="sng" dirty="0">
                <a:solidFill>
                  <a:srgbClr val="000099"/>
                </a:solidFill>
              </a:rPr>
              <a:t>srovnatelné</a:t>
            </a:r>
            <a:r>
              <a:rPr lang="cs-CZ" sz="1800" dirty="0">
                <a:solidFill>
                  <a:srgbClr val="000099"/>
                </a:solidFill>
              </a:rPr>
              <a:t> nabídky. Nejsou-li, výdaj se vyřadí.</a:t>
            </a:r>
          </a:p>
          <a:p>
            <a:pPr marL="0" indent="0" algn="just">
              <a:buNone/>
            </a:pPr>
            <a:endParaRPr lang="cs-CZ" sz="1600" dirty="0">
              <a:solidFill>
                <a:srgbClr val="000099"/>
              </a:solidFill>
            </a:endParaRPr>
          </a:p>
          <a:p>
            <a:pPr algn="just"/>
            <a:r>
              <a:rPr lang="cs-CZ" sz="1800" dirty="0">
                <a:solidFill>
                  <a:srgbClr val="000099"/>
                </a:solidFill>
              </a:rPr>
              <a:t>do rozpočtu projektu nejnižší nabídku. </a:t>
            </a:r>
          </a:p>
          <a:p>
            <a:pPr marL="0" indent="0" algn="just">
              <a:buNone/>
            </a:pPr>
            <a:endParaRPr lang="cs-CZ" sz="1600" dirty="0">
              <a:solidFill>
                <a:srgbClr val="000099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cs-CZ" sz="1800" dirty="0">
                <a:solidFill>
                  <a:srgbClr val="000099"/>
                </a:solidFill>
              </a:rPr>
              <a:t>Předmětem kontroly ze strany Správce není pouze výsledná cena, ale i způsob provedení průzkumu trhu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>
              <a:solidFill>
                <a:srgbClr val="000099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cs-CZ" sz="1800" u="sng" dirty="0">
                <a:solidFill>
                  <a:srgbClr val="000099"/>
                </a:solidFill>
              </a:rPr>
              <a:t>Kontrole podléhají všechny výdaje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E92576-BBF9-6F69-2015-87574624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46" y="1825625"/>
            <a:ext cx="52345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FF6600"/>
                </a:solidFill>
              </a:rPr>
              <a:t>Koszt przekraczający wartość 1 000 EUR:</a:t>
            </a: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rgbClr val="FF6600"/>
                </a:solidFill>
              </a:rPr>
              <a:t>zawsze należy przeprowadzić rozpoznanie rynku i przedstawić co najmniej 3 porównywalne oferty. Jeśli tak nie jest, wydatek jest odrzucany.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4000" dirty="0">
              <a:solidFill>
                <a:srgbClr val="FF66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rgbClr val="FF6600"/>
                </a:solidFill>
              </a:rPr>
              <a:t>Do budżetu projektu najniższą z 3 ofert.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3200" dirty="0">
              <a:solidFill>
                <a:srgbClr val="FF66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rgbClr val="FF6600"/>
                </a:solidFill>
              </a:rPr>
              <a:t>Przedmiotem kontroli przeprowadzanej przez Zarządzającego jest nie tylko ostateczna cena, ale również sposób przeprowadzenia rozeznania rynku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800" dirty="0">
              <a:solidFill>
                <a:srgbClr val="FF66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sz="1800" u="sng" dirty="0" err="1">
                <a:solidFill>
                  <a:srgbClr val="FF6600"/>
                </a:solidFill>
              </a:rPr>
              <a:t>Wszystkie</a:t>
            </a:r>
            <a:r>
              <a:rPr lang="cs-CZ" sz="1800" u="sng" dirty="0">
                <a:solidFill>
                  <a:srgbClr val="FF6600"/>
                </a:solidFill>
              </a:rPr>
              <a:t> </a:t>
            </a:r>
            <a:r>
              <a:rPr lang="cs-CZ" sz="1800" u="sng" dirty="0" err="1">
                <a:solidFill>
                  <a:srgbClr val="FF6600"/>
                </a:solidFill>
              </a:rPr>
              <a:t>wydatki</a:t>
            </a:r>
            <a:r>
              <a:rPr lang="cs-CZ" sz="1800" u="sng" dirty="0">
                <a:solidFill>
                  <a:srgbClr val="FF6600"/>
                </a:solidFill>
              </a:rPr>
              <a:t> </a:t>
            </a:r>
            <a:r>
              <a:rPr lang="cs-CZ" sz="1800" u="sng" dirty="0" err="1">
                <a:solidFill>
                  <a:srgbClr val="FF6600"/>
                </a:solidFill>
              </a:rPr>
              <a:t>podlegają</a:t>
            </a:r>
            <a:r>
              <a:rPr lang="cs-CZ" sz="1800" u="sng" dirty="0">
                <a:solidFill>
                  <a:srgbClr val="FF6600"/>
                </a:solidFill>
              </a:rPr>
              <a:t> </a:t>
            </a:r>
            <a:r>
              <a:rPr lang="cs-CZ" sz="1800" u="sng" dirty="0" err="1">
                <a:solidFill>
                  <a:srgbClr val="FF6600"/>
                </a:solidFill>
              </a:rPr>
              <a:t>kontroli</a:t>
            </a:r>
            <a:endParaRPr lang="cs-CZ" sz="1800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6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3E4F7-7EA3-95B6-F7A6-BF7A06C36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0638" y="1193369"/>
            <a:ext cx="4931044" cy="574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0099"/>
                </a:solidFill>
              </a:rPr>
              <a:t>Výše výdaje musí odpovídat cenám v místě a čase obvyklým. Výdaj musí být vynaložen v souladu s principy 3E, tj.: </a:t>
            </a:r>
          </a:p>
          <a:p>
            <a:pPr marL="0" indent="0">
              <a:buNone/>
            </a:pPr>
            <a:endParaRPr lang="cs-CZ" sz="3600" dirty="0"/>
          </a:p>
          <a:p>
            <a:pPr marL="216000" indent="-2160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cs-CZ" dirty="0"/>
              <a:t>•  </a:t>
            </a:r>
            <a:r>
              <a:rPr lang="cs-CZ" sz="1800" dirty="0">
                <a:solidFill>
                  <a:srgbClr val="000099"/>
                </a:solidFill>
              </a:rPr>
              <a:t>hospodárnosti (minimalizace výdajů </a:t>
            </a:r>
          </a:p>
          <a:p>
            <a:pPr marL="216000" indent="-2160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99"/>
                </a:solidFill>
              </a:rPr>
              <a:t>     nutných k dosažení cílů projektu při </a:t>
            </a:r>
          </a:p>
          <a:p>
            <a:pPr marL="216000" indent="-2160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99"/>
                </a:solidFill>
              </a:rPr>
              <a:t>     dodržení odpovídající kvality stanoveného</a:t>
            </a:r>
          </a:p>
          <a:p>
            <a:pPr marL="216000" indent="-2160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99"/>
                </a:solidFill>
              </a:rPr>
              <a:t>     cíle),</a:t>
            </a:r>
            <a:r>
              <a:rPr lang="pl-PL" sz="1800" dirty="0">
                <a:solidFill>
                  <a:srgbClr val="000099"/>
                </a:solidFill>
              </a:rPr>
              <a:t> </a:t>
            </a:r>
          </a:p>
          <a:p>
            <a:pPr marL="216000" indent="-2160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pl-PL" sz="1800" dirty="0"/>
              <a:t>	</a:t>
            </a:r>
            <a:endParaRPr lang="cs-CZ" sz="1800" dirty="0"/>
          </a:p>
          <a:p>
            <a:pPr marL="216000" indent="-216000" algn="just">
              <a:spcBef>
                <a:spcPts val="0"/>
              </a:spcBef>
              <a:buNone/>
            </a:pPr>
            <a:r>
              <a:rPr lang="cs-CZ" sz="1800" dirty="0"/>
              <a:t>•   </a:t>
            </a:r>
            <a:r>
              <a:rPr lang="cs-CZ" sz="1800" dirty="0">
                <a:solidFill>
                  <a:srgbClr val="000099"/>
                </a:solidFill>
              </a:rPr>
              <a:t>účelnosti (přímá vazba na cíle projektu a     </a:t>
            </a:r>
          </a:p>
          <a:p>
            <a:pPr marL="216000" indent="-216000" algn="just">
              <a:spcBef>
                <a:spcPts val="0"/>
              </a:spcBef>
              <a:buNone/>
            </a:pPr>
            <a:r>
              <a:rPr lang="cs-CZ" sz="1800" dirty="0">
                <a:solidFill>
                  <a:srgbClr val="000099"/>
                </a:solidFill>
              </a:rPr>
              <a:t>     nezbytnost pro jeho realizaci),</a:t>
            </a:r>
          </a:p>
          <a:p>
            <a:pPr marL="216000" indent="-216000" algn="just">
              <a:spcBef>
                <a:spcPts val="0"/>
              </a:spcBef>
              <a:buNone/>
            </a:pPr>
            <a:r>
              <a:rPr lang="pl-PL" sz="1800" dirty="0"/>
              <a:t>	</a:t>
            </a:r>
            <a:endParaRPr lang="cs-CZ" sz="1800" dirty="0"/>
          </a:p>
          <a:p>
            <a:pPr marL="216000" indent="-216000" algn="just">
              <a:spcBef>
                <a:spcPts val="0"/>
              </a:spcBef>
              <a:buNone/>
            </a:pPr>
            <a:r>
              <a:rPr lang="cs-CZ" sz="1800" dirty="0"/>
              <a:t>•   </a:t>
            </a:r>
            <a:r>
              <a:rPr lang="cs-CZ" sz="1800" dirty="0">
                <a:solidFill>
                  <a:srgbClr val="000099"/>
                </a:solidFill>
              </a:rPr>
              <a:t>efektivnosti (minimalizace poměru mezi </a:t>
            </a:r>
          </a:p>
          <a:p>
            <a:pPr marL="216000" indent="-216000" algn="just">
              <a:spcBef>
                <a:spcPts val="0"/>
              </a:spcBef>
              <a:buNone/>
            </a:pPr>
            <a:r>
              <a:rPr lang="cs-CZ" sz="1800" dirty="0">
                <a:solidFill>
                  <a:srgbClr val="000099"/>
                </a:solidFill>
              </a:rPr>
              <a:t>     vynaloženými prostředky a dosaženými </a:t>
            </a:r>
          </a:p>
          <a:p>
            <a:pPr marL="216000" indent="-216000" algn="just">
              <a:spcBef>
                <a:spcPts val="0"/>
              </a:spcBef>
              <a:buNone/>
            </a:pPr>
            <a:r>
              <a:rPr lang="cs-CZ" sz="1800" dirty="0">
                <a:solidFill>
                  <a:srgbClr val="000099"/>
                </a:solidFill>
              </a:rPr>
              <a:t>     výstupy).</a:t>
            </a:r>
            <a:r>
              <a:rPr lang="pl-PL" sz="1800" dirty="0">
                <a:solidFill>
                  <a:srgbClr val="000099"/>
                </a:solidFill>
              </a:rPr>
              <a:t> </a:t>
            </a:r>
            <a:r>
              <a:rPr lang="pl-PL" sz="1800" dirty="0"/>
              <a:t>	</a:t>
            </a:r>
            <a:endParaRPr lang="cs-CZ" sz="1800" dirty="0">
              <a:solidFill>
                <a:srgbClr val="FF6600"/>
              </a:solidFill>
            </a:endParaRPr>
          </a:p>
          <a:p>
            <a:endParaRPr lang="cs-CZ"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7A743CC-744A-A14A-D11E-E03C601F6A3E}"/>
              </a:ext>
            </a:extLst>
          </p:cNvPr>
          <p:cNvSpPr txBox="1">
            <a:spLocks/>
          </p:cNvSpPr>
          <p:nvPr/>
        </p:nvSpPr>
        <p:spPr>
          <a:xfrm>
            <a:off x="6230320" y="1193369"/>
            <a:ext cx="5540644" cy="5742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200" b="1" dirty="0">
                <a:solidFill>
                  <a:srgbClr val="FF6600"/>
                </a:solidFill>
              </a:rPr>
              <a:t>Kwota wydatków musi odpowiadać cenom obowiązującym w danym miejscu i czasie, a wydatek musi być poniesiony zgodnie z zasadami 3E, tzn.:</a:t>
            </a:r>
            <a:endParaRPr lang="cs-CZ" sz="2200" b="1" dirty="0">
              <a:solidFill>
                <a:srgbClr val="FF66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/>
              <a:t>•  </a:t>
            </a:r>
            <a:r>
              <a:rPr lang="pl-PL" sz="1800" dirty="0">
                <a:solidFill>
                  <a:srgbClr val="FF6600"/>
                </a:solidFill>
              </a:rPr>
              <a:t>ospodarność (minimalizacja wydatków niezbędnych 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FF6600"/>
                </a:solidFill>
              </a:rPr>
              <a:t>     do osiągnięcia celów projektu przy jednoczesnym 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FF6600"/>
                </a:solidFill>
              </a:rPr>
              <a:t>     zachowaniu odpowiedniej jakości założonego celu),</a:t>
            </a:r>
            <a:endParaRPr lang="cs-CZ" sz="1800" dirty="0">
              <a:solidFill>
                <a:srgbClr val="FF66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dirty="0"/>
              <a:t>•   </a:t>
            </a:r>
            <a:r>
              <a:rPr lang="pl-PL" sz="1800" dirty="0">
                <a:solidFill>
                  <a:srgbClr val="FF6600"/>
                </a:solidFill>
              </a:rPr>
              <a:t>celowość (bezpośrednie powiązanie z celami projektu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FF6600"/>
                </a:solidFill>
              </a:rPr>
              <a:t>     i niezbędność do jego realizacji),</a:t>
            </a:r>
            <a:endParaRPr lang="cs-CZ" sz="1800" dirty="0">
              <a:solidFill>
                <a:srgbClr val="FF66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/>
              <a:t>•   </a:t>
            </a:r>
            <a:r>
              <a:rPr lang="pl-PL" sz="1800" dirty="0">
                <a:solidFill>
                  <a:srgbClr val="FF6600"/>
                </a:solidFill>
              </a:rPr>
              <a:t>efektywność (minimalizacja stosunku między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FF6600"/>
                </a:solidFill>
              </a:rPr>
              <a:t>     wydanymi środkami a osiągniętymi wynikami).</a:t>
            </a:r>
            <a:endParaRPr lang="cs-CZ" sz="1800" dirty="0">
              <a:solidFill>
                <a:srgbClr val="FF66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944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B0A0F-71C1-F561-60E8-A1E9F1036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2888" y="1464590"/>
            <a:ext cx="4951708" cy="479672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b="1" dirty="0">
                <a:solidFill>
                  <a:srgbClr val="000099"/>
                </a:solidFill>
              </a:rPr>
              <a:t>Catering</a:t>
            </a:r>
            <a:r>
              <a:rPr lang="cs-CZ" sz="1800" dirty="0">
                <a:solidFill>
                  <a:srgbClr val="000099"/>
                </a:solidFill>
              </a:rPr>
              <a:t> u akcí pro širokou veřejnost – je způsobilý pokud je smyslem např. poznat kuchyni sousedního státu, ale ne „nakrmit“ všechny účastníky</a:t>
            </a:r>
          </a:p>
          <a:p>
            <a:pPr algn="just"/>
            <a:r>
              <a:rPr lang="cs-CZ" sz="1800" dirty="0">
                <a:solidFill>
                  <a:srgbClr val="000099"/>
                </a:solidFill>
              </a:rPr>
              <a:t>„</a:t>
            </a:r>
            <a:r>
              <a:rPr lang="cs-CZ" sz="1800" b="1" dirty="0">
                <a:solidFill>
                  <a:srgbClr val="000099"/>
                </a:solidFill>
              </a:rPr>
              <a:t>Upomínkové předměty</a:t>
            </a:r>
            <a:r>
              <a:rPr lang="cs-CZ" sz="1800" dirty="0">
                <a:solidFill>
                  <a:srgbClr val="000099"/>
                </a:solidFill>
              </a:rPr>
              <a:t>“ často v návrhu rozpočtu jako ceny pro účastníky (trička, lahve na pití) – má charakter daru</a:t>
            </a:r>
          </a:p>
          <a:p>
            <a:pPr algn="just"/>
            <a:r>
              <a:rPr lang="cs-CZ" sz="1800" b="1" dirty="0">
                <a:solidFill>
                  <a:srgbClr val="000099"/>
                </a:solidFill>
              </a:rPr>
              <a:t>Ceny</a:t>
            </a:r>
            <a:r>
              <a:rPr lang="cs-CZ" sz="1800" dirty="0">
                <a:solidFill>
                  <a:srgbClr val="000099"/>
                </a:solidFill>
              </a:rPr>
              <a:t> - v případě, že se cena v soutěži skládá z více předmětů, i v součtu by neměla přesáhnout 50 €</a:t>
            </a:r>
          </a:p>
          <a:p>
            <a:pPr algn="just"/>
            <a:r>
              <a:rPr lang="cs-CZ" sz="1800" b="1" dirty="0">
                <a:solidFill>
                  <a:srgbClr val="000099"/>
                </a:solidFill>
              </a:rPr>
              <a:t>Nevyvážený poměr účastníků </a:t>
            </a:r>
            <a:r>
              <a:rPr lang="cs-CZ" sz="1800" dirty="0">
                <a:solidFill>
                  <a:srgbClr val="000099"/>
                </a:solidFill>
              </a:rPr>
              <a:t>z obou stran hranice u projektů pro úzkou cílovou skupinu - představa  je min. 1/3 účastníků z druhé strany</a:t>
            </a:r>
          </a:p>
          <a:p>
            <a:pPr marL="0" indent="0" algn="just">
              <a:buNone/>
            </a:pPr>
            <a:endParaRPr lang="cs-CZ" sz="1600" dirty="0">
              <a:solidFill>
                <a:srgbClr val="000099"/>
              </a:solidFill>
            </a:endParaRPr>
          </a:p>
          <a:p>
            <a:pPr algn="just"/>
            <a:r>
              <a:rPr lang="cs-CZ" sz="1800" b="1" dirty="0">
                <a:solidFill>
                  <a:srgbClr val="000099"/>
                </a:solidFill>
              </a:rPr>
              <a:t>Jednotkový náklad a indikátory </a:t>
            </a:r>
            <a:r>
              <a:rPr lang="cs-CZ" sz="1800" dirty="0">
                <a:solidFill>
                  <a:srgbClr val="000099"/>
                </a:solidFill>
              </a:rPr>
              <a:t>– koho zahrnovat do indikátoru počtu účastníků - jen cílovou skupinu (např. tábor – pedagogové a děti do </a:t>
            </a:r>
            <a:r>
              <a:rPr lang="cs-CZ" sz="1800" dirty="0" err="1">
                <a:solidFill>
                  <a:srgbClr val="000099"/>
                </a:solidFill>
              </a:rPr>
              <a:t>jedn</a:t>
            </a:r>
            <a:r>
              <a:rPr lang="cs-CZ" sz="1800" dirty="0">
                <a:solidFill>
                  <a:srgbClr val="000099"/>
                </a:solidFill>
              </a:rPr>
              <a:t>. nákladu, ale do </a:t>
            </a:r>
            <a:r>
              <a:rPr lang="cs-CZ" sz="1800" dirty="0" err="1">
                <a:solidFill>
                  <a:srgbClr val="000099"/>
                </a:solidFill>
              </a:rPr>
              <a:t>ind</a:t>
            </a:r>
            <a:r>
              <a:rPr lang="cs-CZ" sz="1800" dirty="0">
                <a:solidFill>
                  <a:srgbClr val="000099"/>
                </a:solidFill>
              </a:rPr>
              <a:t>. jen děti)</a:t>
            </a:r>
          </a:p>
          <a:p>
            <a:pPr algn="just"/>
            <a:endParaRPr lang="cs-CZ" sz="1800" dirty="0">
              <a:solidFill>
                <a:srgbClr val="000099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dirty="0">
              <a:solidFill>
                <a:srgbClr val="000099"/>
              </a:solidFill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190608-B40A-D243-B74A-50E49AEDB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398" y="1464590"/>
            <a:ext cx="5305583" cy="497495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800" b="1" dirty="0">
                <a:solidFill>
                  <a:srgbClr val="FF6600"/>
                </a:solidFill>
              </a:rPr>
              <a:t>Catering</a:t>
            </a:r>
            <a:r>
              <a:rPr lang="pl-PL" sz="1800" dirty="0">
                <a:solidFill>
                  <a:srgbClr val="FF6600"/>
                </a:solidFill>
              </a:rPr>
              <a:t> na imprezy ogólnodostępne – jest kwalifikowalny, jeżeli celem jest np. poznanie kuchni kraju sąsiedniego, a nie „nakarmienie” wszystkich uczestników</a:t>
            </a: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„</a:t>
            </a:r>
            <a:r>
              <a:rPr lang="pl-PL" sz="1800" b="1" dirty="0">
                <a:solidFill>
                  <a:srgbClr val="FF6600"/>
                </a:solidFill>
              </a:rPr>
              <a:t>Pamiątki</a:t>
            </a:r>
            <a:r>
              <a:rPr lang="pl-PL" sz="1800" dirty="0">
                <a:solidFill>
                  <a:srgbClr val="FF6600"/>
                </a:solidFill>
              </a:rPr>
              <a:t>” często w projekcie budżetu jako nagrody dla uczestników (koszulki, butelki do napoju) – ma charakter prezentu</a:t>
            </a:r>
          </a:p>
          <a:p>
            <a:pPr algn="just"/>
            <a:r>
              <a:rPr lang="pl-PL" sz="1800" b="1" dirty="0">
                <a:solidFill>
                  <a:srgbClr val="FF6600"/>
                </a:solidFill>
              </a:rPr>
              <a:t>Nagrody</a:t>
            </a:r>
            <a:r>
              <a:rPr lang="pl-PL" sz="1800" dirty="0">
                <a:solidFill>
                  <a:srgbClr val="FF6600"/>
                </a:solidFill>
              </a:rPr>
              <a:t> - w przypadku, gdy nagroda w konkursie składa się z kilku przedmiotów, to łącznie nie powinna przekraczać 50 EUR</a:t>
            </a:r>
          </a:p>
          <a:p>
            <a:pPr algn="just"/>
            <a:r>
              <a:rPr lang="pl-PL" sz="1800" b="1" dirty="0">
                <a:solidFill>
                  <a:srgbClr val="FF6600"/>
                </a:solidFill>
              </a:rPr>
              <a:t>Niezrównoważony stosunek uczestników </a:t>
            </a:r>
            <a:r>
              <a:rPr lang="pl-PL" sz="1800" dirty="0">
                <a:solidFill>
                  <a:srgbClr val="FF6600"/>
                </a:solidFill>
              </a:rPr>
              <a:t>z obu stron granicy w projektach dla wąskiej grupy docelowej - koncepcja to co najmniej 1/3 uczestników z drugiej strony</a:t>
            </a:r>
          </a:p>
          <a:p>
            <a:pPr algn="just"/>
            <a:r>
              <a:rPr lang="pl-PL" sz="1800" b="1" dirty="0">
                <a:solidFill>
                  <a:srgbClr val="FF6600"/>
                </a:solidFill>
              </a:rPr>
              <a:t>Stawka jednostkowa i wskaźnik </a:t>
            </a:r>
            <a:r>
              <a:rPr lang="pl-PL" sz="1800" dirty="0">
                <a:solidFill>
                  <a:srgbClr val="FF6600"/>
                </a:solidFill>
              </a:rPr>
              <a:t>- kogo uwzględnić we wskaźniku liczby uczestników - tylko grupę docelową (nauczyciele a dzieci do stawek jednostkowych, tylko dzieci do wskaźnika)</a:t>
            </a:r>
          </a:p>
          <a:p>
            <a:pPr algn="just"/>
            <a:endParaRPr lang="pl-PL" sz="1800" dirty="0">
              <a:solidFill>
                <a:srgbClr val="FF6600"/>
              </a:solidFill>
            </a:endParaRPr>
          </a:p>
          <a:p>
            <a:pPr algn="just"/>
            <a:endParaRPr lang="pl-PL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566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EC1B0-7661-9C55-7323-5E515CBB6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8868" y="1476658"/>
            <a:ext cx="4887132" cy="4936210"/>
          </a:xfrm>
        </p:spPr>
        <p:txBody>
          <a:bodyPr>
            <a:normAutofit/>
          </a:bodyPr>
          <a:lstStyle/>
          <a:p>
            <a:pPr algn="just"/>
            <a:r>
              <a:rPr lang="cs-CZ" sz="1800" b="1" dirty="0">
                <a:solidFill>
                  <a:srgbClr val="000099"/>
                </a:solidFill>
              </a:rPr>
              <a:t>Opakující se akce/tradiční akce</a:t>
            </a:r>
            <a:r>
              <a:rPr lang="cs-CZ" sz="1800" dirty="0">
                <a:solidFill>
                  <a:srgbClr val="000099"/>
                </a:solidFill>
              </a:rPr>
              <a:t>, které by se konaly i bez financování z FMP – nebudou financovány, pokud nebude obsahem nová přidaná hodnota</a:t>
            </a:r>
          </a:p>
          <a:p>
            <a:pPr algn="just"/>
            <a:r>
              <a:rPr lang="cs-CZ" sz="1800" b="1" dirty="0">
                <a:solidFill>
                  <a:srgbClr val="000099"/>
                </a:solidFill>
              </a:rPr>
              <a:t>Jazykové mutace </a:t>
            </a:r>
            <a:r>
              <a:rPr lang="cs-CZ" sz="1800" dirty="0">
                <a:solidFill>
                  <a:srgbClr val="000099"/>
                </a:solidFill>
              </a:rPr>
              <a:t>- pokud další jazyková verze naplňuje účel projektu, tedy hlavně u P2, a je předpoklad, že danou lokalitu navštíví i jiní turisté než z ČR nebo PR</a:t>
            </a:r>
          </a:p>
          <a:p>
            <a:pPr algn="just"/>
            <a:r>
              <a:rPr lang="cs-CZ" sz="1800" b="1" dirty="0">
                <a:solidFill>
                  <a:srgbClr val="000099"/>
                </a:solidFill>
              </a:rPr>
              <a:t>Pořizování vybavení </a:t>
            </a:r>
            <a:r>
              <a:rPr lang="cs-CZ" sz="1800" dirty="0">
                <a:solidFill>
                  <a:srgbClr val="000099"/>
                </a:solidFill>
              </a:rPr>
              <a:t>jen v případě, že bez toho akce nemůže proběhnout</a:t>
            </a:r>
          </a:p>
          <a:p>
            <a:pPr algn="just"/>
            <a:r>
              <a:rPr lang="cs-CZ" sz="1800" b="1" dirty="0">
                <a:solidFill>
                  <a:srgbClr val="000099"/>
                </a:solidFill>
              </a:rPr>
              <a:t>Výstupy</a:t>
            </a:r>
            <a:r>
              <a:rPr lang="cs-CZ" sz="1800" dirty="0">
                <a:solidFill>
                  <a:srgbClr val="000099"/>
                </a:solidFill>
              </a:rPr>
              <a:t> malého projektu bez setkávání např. </a:t>
            </a:r>
            <a:r>
              <a:rPr lang="cs-CZ" sz="1800" b="1" dirty="0">
                <a:solidFill>
                  <a:srgbClr val="000099"/>
                </a:solidFill>
              </a:rPr>
              <a:t>publikace, hry, mapy apod</a:t>
            </a:r>
            <a:r>
              <a:rPr lang="cs-CZ" sz="1800" dirty="0">
                <a:solidFill>
                  <a:srgbClr val="000099"/>
                </a:solidFill>
              </a:rPr>
              <a:t>. - možné jen v případě, že jejich cílem je přispívat ke zvyšování vzájemného poznání a porozumění</a:t>
            </a:r>
          </a:p>
          <a:p>
            <a:pPr algn="just"/>
            <a:endParaRPr lang="cs-CZ" sz="1800" dirty="0">
              <a:solidFill>
                <a:srgbClr val="000099"/>
              </a:solidFill>
            </a:endParaRPr>
          </a:p>
          <a:p>
            <a:pPr algn="just"/>
            <a:endParaRPr lang="cs-CZ" sz="1800" dirty="0">
              <a:solidFill>
                <a:srgbClr val="000099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87A241-7A1A-1FAA-B5C5-E7D912BB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21" y="1476658"/>
            <a:ext cx="4810932" cy="4464400"/>
          </a:xfrm>
        </p:spPr>
        <p:txBody>
          <a:bodyPr>
            <a:normAutofit/>
          </a:bodyPr>
          <a:lstStyle/>
          <a:p>
            <a:pPr algn="just"/>
            <a:r>
              <a:rPr lang="pl-PL" sz="1800" b="1" dirty="0">
                <a:solidFill>
                  <a:srgbClr val="FF6600"/>
                </a:solidFill>
              </a:rPr>
              <a:t>Wydarzenia cykliczne/tradycyjne</a:t>
            </a:r>
            <a:r>
              <a:rPr lang="pl-PL" sz="1800" dirty="0">
                <a:solidFill>
                  <a:srgbClr val="FF6600"/>
                </a:solidFill>
              </a:rPr>
              <a:t>, które odbywałyby się nawet bez finansowania z FMP – nie będą finansowane, chyba że pojawi się nowa wartość dodana</a:t>
            </a:r>
          </a:p>
          <a:p>
            <a:pPr algn="just"/>
            <a:r>
              <a:rPr lang="pl-PL" sz="1800" b="1" dirty="0">
                <a:solidFill>
                  <a:srgbClr val="FF6600"/>
                </a:solidFill>
              </a:rPr>
              <a:t>Wersje językowe  </a:t>
            </a:r>
            <a:r>
              <a:rPr lang="pl-PL" sz="1800" dirty="0">
                <a:solidFill>
                  <a:srgbClr val="FF6600"/>
                </a:solidFill>
              </a:rPr>
              <a:t>- jeśli dodatkowa wersja językowa spełnia cel projektu, tj. głównie dla turystyki, i oczekuje się, że dzięki temu dane lokalizacja będzie odwiedzana przez turystów innych niż z Republiki Czeskiej lub Polski</a:t>
            </a:r>
          </a:p>
          <a:p>
            <a:pPr algn="just"/>
            <a:r>
              <a:rPr lang="pl-PL" sz="1800" b="1" dirty="0">
                <a:solidFill>
                  <a:srgbClr val="FF6600"/>
                </a:solidFill>
              </a:rPr>
              <a:t>Zakup wyposażenia </a:t>
            </a:r>
            <a:r>
              <a:rPr lang="pl-PL" sz="1800" dirty="0">
                <a:solidFill>
                  <a:srgbClr val="FF6600"/>
                </a:solidFill>
              </a:rPr>
              <a:t>tylko wtedy, gdy wydarzenie nie może się bez niego odbyć</a:t>
            </a:r>
          </a:p>
          <a:p>
            <a:pPr algn="just"/>
            <a:r>
              <a:rPr lang="pl-PL" sz="1800" b="1" dirty="0">
                <a:solidFill>
                  <a:srgbClr val="FF6600"/>
                </a:solidFill>
              </a:rPr>
              <a:t>Rezultaty</a:t>
            </a:r>
            <a:r>
              <a:rPr lang="pl-PL" sz="1800" dirty="0">
                <a:solidFill>
                  <a:srgbClr val="FF6600"/>
                </a:solidFill>
              </a:rPr>
              <a:t> małego projektu bez spotkań np. </a:t>
            </a:r>
            <a:r>
              <a:rPr lang="pl-PL" sz="1800" b="1" dirty="0">
                <a:solidFill>
                  <a:srgbClr val="FF6600"/>
                </a:solidFill>
              </a:rPr>
              <a:t>publikacje, gry, mapy itp</a:t>
            </a:r>
            <a:r>
              <a:rPr lang="pl-PL" sz="1800" dirty="0">
                <a:solidFill>
                  <a:srgbClr val="FF6600"/>
                </a:solidFill>
              </a:rPr>
              <a:t>. - możliwe tylko wtedy, gdy ich celem jest przyczynienie się do lepszego wzajemnego poznania i zrozumienia</a:t>
            </a:r>
          </a:p>
          <a:p>
            <a:pPr algn="just"/>
            <a:endParaRPr lang="pl-PL" sz="1800" dirty="0">
              <a:solidFill>
                <a:srgbClr val="FF66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195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37D41-34E4-09F4-5F70-B23473FF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66122"/>
            <a:ext cx="9376913" cy="1209499"/>
          </a:xfrm>
        </p:spPr>
        <p:txBody>
          <a:bodyPr>
            <a:normAutofit/>
          </a:bodyPr>
          <a:lstStyle/>
          <a:p>
            <a:pPr marL="0" indent="0"/>
            <a:r>
              <a:rPr 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Děkujeme za pozornost</a:t>
            </a:r>
            <a:br>
              <a:rPr 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pl-PL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Dziękujemy za uwagę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D2744-64C0-7221-1AF3-2DEFEC463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91" y="1989666"/>
            <a:ext cx="4448942" cy="41740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Zdeňka JARMAROVÁ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0099"/>
                </a:solidFill>
              </a:rPr>
              <a:t>Euroregion Praděd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0099"/>
                </a:solidFill>
              </a:rPr>
              <a:t>Nové doby 111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0099"/>
                </a:solidFill>
              </a:rPr>
              <a:t>793 26 Vrbno pod Pradědem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zdenka.jarmarova@europraded.cz</a:t>
            </a:r>
            <a:endParaRPr lang="cs-CZ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sz="20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0099"/>
                </a:solidFill>
              </a:rPr>
              <a:t>+</a:t>
            </a:r>
            <a:r>
              <a:rPr lang="cs-CZ" sz="2000" b="1" dirty="0">
                <a:solidFill>
                  <a:srgbClr val="000099"/>
                </a:solidFill>
              </a:rPr>
              <a:t>420 558 271 312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B17647-5447-F961-7B5F-B6A6665A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19" y="4886501"/>
            <a:ext cx="503010" cy="3170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7EB34F-9B0D-1B57-406E-3A7D1636B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059" y="5572831"/>
            <a:ext cx="290519" cy="468388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E71020-0AAE-86BD-7BE8-3F2060618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466" y="2511114"/>
            <a:ext cx="6096000" cy="39454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Gardyan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Bąk</a:t>
            </a:r>
          </a:p>
          <a:p>
            <a:pPr marL="0" indent="0" algn="ctr">
              <a:buNone/>
            </a:pPr>
            <a:r>
              <a:rPr lang="pl-PL" sz="2000" i="0" dirty="0">
                <a:solidFill>
                  <a:srgbClr val="FF6600"/>
                </a:solidFill>
                <a:effectLst/>
              </a:rPr>
              <a:t>Stowarzyszenie Gmin Polskich Euroregionu Pradziad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</a:rPr>
              <a:t>ul. Klasztorna 4</a:t>
            </a:r>
            <a:endParaRPr lang="cs-CZ" sz="20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</a:rPr>
              <a:t>48-200 Prudnik</a:t>
            </a:r>
          </a:p>
          <a:p>
            <a:pPr marL="0" indent="0" algn="ctr">
              <a:buNone/>
            </a:pPr>
            <a:endParaRPr lang="pl-PL" sz="20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biuro@europradziad.pl</a:t>
            </a:r>
            <a:endParaRPr lang="pl-PL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solidFill>
                  <a:srgbClr val="FF6600"/>
                </a:solidFill>
              </a:rPr>
              <a:t>+48 (077) 438 03 80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0F0525-F6A1-71FA-FA79-3724CD79C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479" y="4795725"/>
            <a:ext cx="499915" cy="3170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95FF0A-1D1F-3EF2-E16D-D528DCB50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861" y="5513520"/>
            <a:ext cx="28653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CFCB6-F8AC-FCE0-3241-E9C7CDCF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13" y="680386"/>
            <a:ext cx="4208120" cy="790484"/>
          </a:xfrm>
        </p:spPr>
        <p:txBody>
          <a:bodyPr>
            <a:no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Programové území </a:t>
            </a:r>
            <a:br>
              <a:rPr lang="cs-CZ" altLang="cs-CZ" sz="2400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kumimoji="0" lang="p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Obszar wsparcia</a:t>
            </a:r>
            <a:endParaRPr lang="cs-CZ" sz="24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6D48CA-4CF1-8C6E-FFD0-71F8AE4E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49" y="2162771"/>
            <a:ext cx="5122848" cy="36196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BE34DB-998C-35F4-EDA5-927624BE9C63}"/>
              </a:ext>
            </a:extLst>
          </p:cNvPr>
          <p:cNvSpPr txBox="1"/>
          <p:nvPr/>
        </p:nvSpPr>
        <p:spPr>
          <a:xfrm>
            <a:off x="6269440" y="2162771"/>
            <a:ext cx="55146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000099"/>
                </a:solidFill>
              </a:rPr>
              <a:t>česká strana/ </a:t>
            </a:r>
            <a:r>
              <a:rPr lang="cs-CZ" sz="2000" b="1" i="1" dirty="0" err="1">
                <a:solidFill>
                  <a:srgbClr val="FF6600"/>
                </a:solidFill>
              </a:rPr>
              <a:t>czeska</a:t>
            </a:r>
            <a:r>
              <a:rPr lang="cs-CZ" sz="2000" b="1" i="1" dirty="0">
                <a:solidFill>
                  <a:srgbClr val="FF6600"/>
                </a:solidFill>
              </a:rPr>
              <a:t> </a:t>
            </a:r>
            <a:r>
              <a:rPr lang="cs-CZ" sz="2000" b="1" i="1" dirty="0" err="1">
                <a:solidFill>
                  <a:srgbClr val="FF6600"/>
                </a:solidFill>
              </a:rPr>
              <a:t>strona</a:t>
            </a:r>
            <a:r>
              <a:rPr lang="cs-CZ" sz="2000" i="1" dirty="0">
                <a:solidFill>
                  <a:srgbClr val="FF6600"/>
                </a:solidFill>
              </a:rPr>
              <a:t>: </a:t>
            </a:r>
          </a:p>
          <a:p>
            <a:pPr algn="just"/>
            <a:r>
              <a:rPr lang="cs-CZ" sz="2000" dirty="0">
                <a:solidFill>
                  <a:srgbClr val="000099"/>
                </a:solidFill>
              </a:rPr>
              <a:t>okresy: Jeseník (s výjimkou katastru obce Bílá Voda), Bruntál, Olomouc, Přerov, Prostějov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000" b="1" i="1" dirty="0">
                <a:solidFill>
                  <a:srgbClr val="000099"/>
                </a:solidFill>
              </a:rPr>
              <a:t>polská strana/ </a:t>
            </a:r>
            <a:r>
              <a:rPr lang="cs-CZ" sz="2000" b="1" i="1" dirty="0" err="1">
                <a:solidFill>
                  <a:srgbClr val="FF6600"/>
                </a:solidFill>
              </a:rPr>
              <a:t>polska</a:t>
            </a:r>
            <a:r>
              <a:rPr lang="cs-CZ" sz="2000" b="1" i="1" dirty="0">
                <a:solidFill>
                  <a:srgbClr val="FF6600"/>
                </a:solidFill>
              </a:rPr>
              <a:t> </a:t>
            </a:r>
            <a:r>
              <a:rPr lang="cs-CZ" sz="2000" b="1" i="1" dirty="0" err="1">
                <a:solidFill>
                  <a:srgbClr val="FF6600"/>
                </a:solidFill>
              </a:rPr>
              <a:t>strona</a:t>
            </a:r>
            <a:r>
              <a:rPr lang="cs-CZ" sz="2000" i="1" dirty="0">
                <a:solidFill>
                  <a:srgbClr val="FF6600"/>
                </a:solidFill>
              </a:rPr>
              <a:t>:</a:t>
            </a:r>
          </a:p>
          <a:p>
            <a:pPr algn="just"/>
            <a:r>
              <a:rPr lang="cs-CZ" sz="2000" dirty="0">
                <a:solidFill>
                  <a:srgbClr val="FF6600"/>
                </a:solidFill>
              </a:rPr>
              <a:t>vojvodství Opolské – </a:t>
            </a:r>
            <a:r>
              <a:rPr lang="cs-CZ" sz="2000" dirty="0" err="1">
                <a:solidFill>
                  <a:srgbClr val="FF6600"/>
                </a:solidFill>
              </a:rPr>
              <a:t>powiaty</a:t>
            </a:r>
            <a:r>
              <a:rPr lang="cs-CZ" sz="2000" dirty="0">
                <a:solidFill>
                  <a:srgbClr val="FF6600"/>
                </a:solidFill>
              </a:rPr>
              <a:t>: </a:t>
            </a:r>
            <a:r>
              <a:rPr lang="cs-CZ" sz="2000" dirty="0" err="1">
                <a:solidFill>
                  <a:srgbClr val="FF6600"/>
                </a:solidFill>
              </a:rPr>
              <a:t>brzeski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kędzierzyńsko-kozielski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kluczborski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krapkowicki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namysłowski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nyski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oleski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opolski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prudnicki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strzelecki</a:t>
            </a:r>
            <a:r>
              <a:rPr lang="cs-CZ" sz="2000" dirty="0">
                <a:solidFill>
                  <a:srgbClr val="FF6600"/>
                </a:solidFill>
              </a:rPr>
              <a:t>, město </a:t>
            </a:r>
            <a:r>
              <a:rPr lang="cs-CZ" sz="2000" dirty="0" err="1">
                <a:solidFill>
                  <a:srgbClr val="FF6600"/>
                </a:solidFill>
              </a:rPr>
              <a:t>Opole</a:t>
            </a:r>
            <a:endParaRPr lang="cs-CZ" sz="2000" dirty="0">
              <a:solidFill>
                <a:srgbClr val="FF6600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380BCFF-7DF5-3FD6-46EA-DAA7D0EB3422}"/>
              </a:ext>
            </a:extLst>
          </p:cNvPr>
          <p:cNvSpPr txBox="1">
            <a:spLocks/>
          </p:cNvSpPr>
          <p:nvPr/>
        </p:nvSpPr>
        <p:spPr>
          <a:xfrm>
            <a:off x="6207730" y="637281"/>
            <a:ext cx="5156461" cy="87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000099"/>
                </a:solidFill>
              </a:rPr>
              <a:t>Působnost ER P</a:t>
            </a:r>
          </a:p>
          <a:p>
            <a:r>
              <a:rPr lang="cs-CZ" sz="2400" dirty="0" err="1">
                <a:solidFill>
                  <a:srgbClr val="FF6600"/>
                </a:solidFill>
              </a:rPr>
              <a:t>Terytorium</a:t>
            </a:r>
            <a:r>
              <a:rPr lang="cs-CZ" sz="2400" dirty="0">
                <a:solidFill>
                  <a:srgbClr val="FF6600"/>
                </a:solidFill>
              </a:rPr>
              <a:t> ER P</a:t>
            </a:r>
          </a:p>
        </p:txBody>
      </p:sp>
    </p:spTree>
    <p:extLst>
      <p:ext uri="{BB962C8B-B14F-4D97-AF65-F5344CB8AC3E}">
        <p14:creationId xmlns:p14="http://schemas.microsoft.com/office/powerpoint/2010/main" val="84603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98E1B-2294-3600-B422-70A5BD14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109" y="558350"/>
            <a:ext cx="9333781" cy="793020"/>
          </a:xfrm>
        </p:spPr>
        <p:txBody>
          <a:bodyPr>
            <a:normAutofit/>
          </a:bodyPr>
          <a:lstStyle/>
          <a:p>
            <a:r>
              <a:rPr lang="pl-PL" altLang="cs-CZ" sz="2400" b="1" dirty="0">
                <a:solidFill>
                  <a:srgbClr val="000099"/>
                </a:solidFill>
                <a:latin typeface="Calibri  "/>
                <a:cs typeface="Arial" charset="0"/>
              </a:rPr>
              <a:t>Alokace Fondu Malých Projektů 2021-2027 </a:t>
            </a:r>
            <a:br>
              <a:rPr lang="pl-PL" altLang="cs-CZ" sz="2400" b="1" dirty="0">
                <a:solidFill>
                  <a:srgbClr val="000099"/>
                </a:solidFill>
                <a:latin typeface="Calibri  "/>
                <a:cs typeface="Arial" charset="0"/>
              </a:rPr>
            </a:br>
            <a:r>
              <a:rPr lang="pl-PL" sz="2400" b="1" dirty="0">
                <a:solidFill>
                  <a:srgbClr val="FF6600"/>
                </a:solidFill>
                <a:latin typeface="Calibri  "/>
                <a:cs typeface="Arial" panose="020B0604020202020204" pitchFamily="34" charset="0"/>
              </a:rPr>
              <a:t>Alokacja Funduszu Małych Projektów 2021 - 2027</a:t>
            </a:r>
            <a:endParaRPr lang="cs-CZ" sz="24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DC83503-171F-0356-01BA-3CE94A984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97292"/>
              </p:ext>
            </p:extLst>
          </p:nvPr>
        </p:nvGraphicFramePr>
        <p:xfrm>
          <a:off x="1901283" y="1856679"/>
          <a:ext cx="8374566" cy="345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7283">
                  <a:extLst>
                    <a:ext uri="{9D8B030D-6E8A-4147-A177-3AD203B41FA5}">
                      <a16:colId xmlns:a16="http://schemas.microsoft.com/office/drawing/2014/main" val="1613229286"/>
                    </a:ext>
                  </a:extLst>
                </a:gridCol>
                <a:gridCol w="4187283">
                  <a:extLst>
                    <a:ext uri="{9D8B030D-6E8A-4147-A177-3AD203B41FA5}">
                      <a16:colId xmlns:a16="http://schemas.microsoft.com/office/drawing/2014/main" val="1369918679"/>
                    </a:ext>
                  </a:extLst>
                </a:gridCol>
              </a:tblGrid>
              <a:tr h="92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Euroregion Praděd / Pradziad   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</a:pPr>
                      <a:r>
                        <a:rPr lang="cs-CZ" sz="2400" kern="1200" dirty="0">
                          <a:effectLst/>
                        </a:rPr>
                        <a:t>Alokace v EUR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308769"/>
                  </a:ext>
                </a:extLst>
              </a:tr>
              <a:tr h="92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   Priorita 2            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</a:pPr>
                      <a:r>
                        <a:rPr lang="cs-CZ" sz="2400" kern="1200" dirty="0">
                          <a:effectLst/>
                        </a:rPr>
                        <a:t>2 845 600 </a:t>
                      </a:r>
                      <a:endParaRPr lang="cs-CZ" sz="12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 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3077936"/>
                  </a:ext>
                </a:extLst>
              </a:tr>
              <a:tr h="92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   Priorita 4            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</a:pPr>
                      <a:r>
                        <a:rPr lang="cs-CZ" sz="2400" kern="1200" dirty="0">
                          <a:effectLst/>
                        </a:rPr>
                        <a:t>3 440 000 </a:t>
                      </a:r>
                      <a:endParaRPr lang="cs-CZ" sz="12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 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310252"/>
                  </a:ext>
                </a:extLst>
              </a:tr>
              <a:tr h="688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   Celkem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6 285 600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98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1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71C1A-BC02-91CA-6A1B-B3B1E189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92138"/>
            <a:ext cx="9376913" cy="728662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  <a:latin typeface="+mn-lt"/>
              </a:rPr>
              <a:t>Partneři</a:t>
            </a:r>
            <a:br>
              <a:rPr lang="cs-CZ" sz="2400" dirty="0">
                <a:latin typeface="+mn-lt"/>
              </a:rPr>
            </a:br>
            <a:r>
              <a:rPr lang="cs-CZ" sz="2400" dirty="0" err="1">
                <a:solidFill>
                  <a:srgbClr val="FF6600"/>
                </a:solidFill>
                <a:latin typeface="+mn-lt"/>
              </a:rPr>
              <a:t>Partnerzy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320859-BA35-7414-DD08-116F780AD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9401"/>
            <a:ext cx="5181600" cy="4716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600" dirty="0">
              <a:solidFill>
                <a:srgbClr val="000099"/>
              </a:solidFill>
            </a:endParaRPr>
          </a:p>
          <a:p>
            <a:r>
              <a:rPr lang="cs-CZ" sz="1800" dirty="0">
                <a:solidFill>
                  <a:srgbClr val="000099"/>
                </a:solidFill>
              </a:rPr>
              <a:t>Územní samosprávné celky všech úrovní (vojvodství, okresy, obce)  a jejich svazy a sdružení</a:t>
            </a:r>
          </a:p>
          <a:p>
            <a:r>
              <a:rPr lang="cs-CZ" sz="1800" dirty="0">
                <a:solidFill>
                  <a:srgbClr val="000099"/>
                </a:solidFill>
              </a:rPr>
              <a:t>Organizační složky územních samosprávných celků s právní osobností</a:t>
            </a:r>
          </a:p>
          <a:p>
            <a:r>
              <a:rPr lang="cs-CZ" sz="1800" dirty="0">
                <a:solidFill>
                  <a:srgbClr val="000099"/>
                </a:solidFill>
              </a:rPr>
              <a:t>Státní orgány - Policie, Hasičský záchranný sbor</a:t>
            </a:r>
          </a:p>
          <a:p>
            <a:r>
              <a:rPr lang="cs-CZ" sz="1800" dirty="0">
                <a:solidFill>
                  <a:srgbClr val="000099"/>
                </a:solidFill>
              </a:rPr>
              <a:t>Zřizovatelé škol a zařízení</a:t>
            </a:r>
          </a:p>
          <a:p>
            <a:r>
              <a:rPr lang="cs-CZ" sz="1800" dirty="0">
                <a:solidFill>
                  <a:srgbClr val="000099"/>
                </a:solidFill>
              </a:rPr>
              <a:t>Vysoké školy</a:t>
            </a:r>
          </a:p>
          <a:p>
            <a:r>
              <a:rPr lang="cs-CZ" sz="1800" dirty="0">
                <a:solidFill>
                  <a:srgbClr val="000099"/>
                </a:solidFill>
              </a:rPr>
              <a:t>Církevní instituce</a:t>
            </a:r>
          </a:p>
          <a:p>
            <a:r>
              <a:rPr lang="cs-CZ" sz="1800" dirty="0">
                <a:solidFill>
                  <a:srgbClr val="000099"/>
                </a:solidFill>
              </a:rPr>
              <a:t>Národní parky a chráněné krajinné oblasti / subjekty spravující chráněné oblasti</a:t>
            </a:r>
          </a:p>
          <a:p>
            <a:pPr marL="0" indent="0">
              <a:buNone/>
            </a:pPr>
            <a:endParaRPr lang="cs-CZ" sz="4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0099"/>
                </a:solidFill>
              </a:rPr>
              <a:t>Podrobný seznam v příloze č. 3 Směrnice pro žadatele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08AF00-F994-838A-1D6C-B3C3E528C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2400"/>
            <a:ext cx="5181600" cy="5046133"/>
          </a:xfrm>
        </p:spPr>
        <p:txBody>
          <a:bodyPr>
            <a:normAutofit/>
          </a:bodyPr>
          <a:lstStyle/>
          <a:p>
            <a:pPr algn="just"/>
            <a:endParaRPr lang="pl-PL" sz="1800" dirty="0">
              <a:solidFill>
                <a:srgbClr val="FF6600"/>
              </a:solidFill>
            </a:endParaRP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Jednostki samorządu terytorialnego wszystkich szczebli (województwa, powiaty, gminy) oraz ich związki i stowarzyszenia</a:t>
            </a: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Jednostki organizacyjne JST posiadające osobowość prawną</a:t>
            </a:r>
          </a:p>
          <a:p>
            <a:pPr algn="just"/>
            <a:r>
              <a:rPr lang="cs-CZ" sz="180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Organy </a:t>
            </a:r>
            <a:r>
              <a:rPr lang="cs-CZ" sz="1800" dirty="0" err="1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administracji</a:t>
            </a:r>
            <a:r>
              <a:rPr lang="cs-CZ" sz="180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rządowej</a:t>
            </a:r>
            <a:r>
              <a:rPr lang="cs-CZ" sz="180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cs-CZ" sz="1800" dirty="0" err="1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Policja</a:t>
            </a:r>
            <a:r>
              <a:rPr lang="cs-CZ" sz="180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Straż</a:t>
            </a:r>
            <a:r>
              <a:rPr lang="cs-CZ" sz="180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Pożarna</a:t>
            </a:r>
            <a:r>
              <a:rPr lang="cs-CZ" sz="180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itp</a:t>
            </a:r>
            <a:endParaRPr lang="cs-CZ" sz="1800" dirty="0">
              <a:solidFill>
                <a:srgbClr val="FF66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Organy prowadzące szkoły i placówki</a:t>
            </a:r>
          </a:p>
          <a:p>
            <a:pPr algn="just"/>
            <a:r>
              <a:rPr lang="cs-CZ" sz="1800" dirty="0" err="1">
                <a:solidFill>
                  <a:srgbClr val="FF6600"/>
                </a:solidFill>
              </a:rPr>
              <a:t>Szkoły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wyższe</a:t>
            </a:r>
            <a:endParaRPr lang="cs-CZ" sz="1800" dirty="0">
              <a:solidFill>
                <a:srgbClr val="FF6600"/>
              </a:solidFill>
            </a:endParaRPr>
          </a:p>
          <a:p>
            <a:pPr algn="just"/>
            <a:r>
              <a:rPr lang="cs-CZ" sz="1800" dirty="0" err="1">
                <a:solidFill>
                  <a:srgbClr val="FF6600"/>
                </a:solidFill>
              </a:rPr>
              <a:t>Instytucje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kościelne</a:t>
            </a:r>
            <a:endParaRPr lang="cs-CZ" sz="1800" dirty="0">
              <a:solidFill>
                <a:srgbClr val="FF6600"/>
              </a:solidFill>
            </a:endParaRP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Parki narodowe i krajobrazowe / podmioty zarządzające obszarami chronionymi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6600"/>
                </a:solidFill>
              </a:rPr>
              <a:t>Szczegółowy wykaz w załączniku 3 do Wytycznych dla Wnioskodawców</a:t>
            </a:r>
            <a:endParaRPr lang="cs-CZ" sz="1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8DAA2-F12C-CF14-6B9C-3E0E9857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23511"/>
            <a:ext cx="9376913" cy="965424"/>
          </a:xfrm>
        </p:spPr>
        <p:txBody>
          <a:bodyPr>
            <a:normAutofit/>
          </a:bodyPr>
          <a:lstStyle/>
          <a:p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Tématické zaměření Fondu malých projektů </a:t>
            </a:r>
            <a:b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Zakres Wsparcia Funduszu Ma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ł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ych projektów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1CCAF-4552-BE71-73F9-2A81F594C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083" y="1825625"/>
            <a:ext cx="5181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Cíl 2.1 Lepší přeshraniční využití potenciálu udržitelného cestovního ruchu pro hospodářský rozvoj česko-polského pohraničí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Euroregion Praděd – </a:t>
            </a:r>
            <a:r>
              <a:rPr lang="cs-CZ" altLang="cs-CZ" sz="1800" dirty="0">
                <a:solidFill>
                  <a:srgbClr val="000099"/>
                </a:solidFill>
              </a:rPr>
              <a:t>Správce FM</a:t>
            </a:r>
            <a:r>
              <a:rPr lang="cs-CZ" altLang="cs-CZ" sz="1800" b="1" dirty="0">
                <a:solidFill>
                  <a:srgbClr val="000099"/>
                </a:solidFill>
              </a:rPr>
              <a:t> </a:t>
            </a:r>
            <a:r>
              <a:rPr lang="cs-CZ" altLang="cs-CZ" sz="1800" dirty="0">
                <a:solidFill>
                  <a:srgbClr val="000099"/>
                </a:solidFill>
              </a:rPr>
              <a:t>– </a:t>
            </a:r>
            <a:r>
              <a:rPr lang="cs-CZ" altLang="cs-CZ" sz="1800" b="1" dirty="0">
                <a:solidFill>
                  <a:srgbClr val="000099"/>
                </a:solidFill>
              </a:rPr>
              <a:t>Priorita 2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Výše podpory EFRR: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2 000 – 40 000 EUR ... projekt samostatný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4 000 – 80 000 EUR ... projekt s VP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Doba trvání malého projektu je zpravidla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12 měsíců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, v odůvodněných případech (18 měsíců)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5D7B9F-E898-F4C5-7305-7AF083DF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8451" y="1825625"/>
            <a:ext cx="5917302" cy="4351338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sz="1800" b="1" dirty="0">
                <a:solidFill>
                  <a:srgbClr val="FF6600"/>
                </a:solidFill>
                <a:latin typeface="Calibri  "/>
              </a:rPr>
              <a:t>Cel 2.1 Lepsze transgraniczne wykorzystanie potencjału turystyki zrównoważonej dla rozwoju gospodarczego pogranicza </a:t>
            </a:r>
            <a:r>
              <a:rPr lang="pl-PL" sz="1800" b="1" u="none" strike="noStrike" dirty="0">
                <a:solidFill>
                  <a:srgbClr val="FF6600"/>
                </a:solidFill>
                <a:latin typeface="Calibri  "/>
              </a:rPr>
              <a:t>polsko-czeskiego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pl-PL" sz="1800" b="1" dirty="0">
              <a:solidFill>
                <a:srgbClr val="FF6600"/>
              </a:solidFill>
              <a:latin typeface="Calibri  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sz="1800" b="1" dirty="0">
                <a:solidFill>
                  <a:srgbClr val="FF6600"/>
                </a:solidFill>
                <a:latin typeface="Calibri  "/>
              </a:rPr>
              <a:t>Euroregionu Praděd – </a:t>
            </a:r>
            <a:r>
              <a:rPr lang="pl-PL" sz="1800" b="0" dirty="0">
                <a:solidFill>
                  <a:srgbClr val="FF6600"/>
                </a:solidFill>
                <a:latin typeface="Calibri  "/>
              </a:rPr>
              <a:t>Administrator FM – </a:t>
            </a:r>
            <a:r>
              <a:rPr lang="pl-PL" sz="1800" b="1" dirty="0">
                <a:solidFill>
                  <a:srgbClr val="FF6600"/>
                </a:solidFill>
                <a:latin typeface="Calibri  "/>
              </a:rPr>
              <a:t>Priorytet 2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sz="1050" b="1" dirty="0">
              <a:solidFill>
                <a:srgbClr val="FF6600"/>
              </a:solidFill>
              <a:latin typeface="Calibri  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1800" b="1" dirty="0">
                <a:solidFill>
                  <a:srgbClr val="FF6600"/>
                </a:solidFill>
                <a:cs typeface="Times New Roman" panose="02020603050405020304" pitchFamily="18" charset="0"/>
              </a:rPr>
              <a:t>Wartość wsparcia EFRR: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2.000 - 40.000 EUR ... </a:t>
            </a:r>
            <a:r>
              <a:rPr lang="pl-PL" sz="1800" dirty="0">
                <a:solidFill>
                  <a:srgbClr val="FF6600"/>
                </a:solidFill>
                <a:cs typeface="Arial" panose="020B0604020202020204" pitchFamily="34" charset="0"/>
              </a:rPr>
              <a:t>samodzielny projekt</a:t>
            </a:r>
            <a:endParaRPr lang="pl-PL" altLang="pl-PL" sz="1800" dirty="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4 000 – 80 000 EUR ... projekt </a:t>
            </a:r>
            <a:r>
              <a:rPr lang="pl-PL" sz="1800" dirty="0">
                <a:solidFill>
                  <a:srgbClr val="FF6600"/>
                </a:solidFill>
              </a:rPr>
              <a:t>z partnerem wiodącym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altLang="pl-PL" sz="1100" b="1" dirty="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Czas trwania małego projektu to zazwyczaj </a:t>
            </a:r>
            <a:r>
              <a:rPr lang="pl-PL" altLang="pl-PL" sz="1800" b="1" dirty="0">
                <a:solidFill>
                  <a:srgbClr val="FF6600"/>
                </a:solidFill>
                <a:cs typeface="Times New Roman" panose="02020603050405020304" pitchFamily="18" charset="0"/>
              </a:rPr>
              <a:t>12 miesięcy,  </a:t>
            </a: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w uzasadnionych przypadkach</a:t>
            </a:r>
            <a:r>
              <a:rPr lang="pl-PL" altLang="pl-PL" sz="1800" b="1" dirty="0">
                <a:solidFill>
                  <a:srgbClr val="FF6600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(18 miesięcy)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altLang="pl-PL" sz="1800" b="1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743BE-80A7-555F-523C-F0B0DA705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515"/>
            <a:ext cx="4745922" cy="454006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Cílem je podpořit projekty a investice, které </a:t>
            </a:r>
            <a:r>
              <a:rPr lang="cs-CZ" sz="18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doplní</a:t>
            </a:r>
            <a:r>
              <a:rPr lang="cs-CZ" sz="1800" b="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nabídku cestovního ruchu v dané přeshraniční lokalitě tak, že bude tvořit </a:t>
            </a:r>
            <a:r>
              <a:rPr lang="cs-CZ" sz="18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jednotný a komplexní</a:t>
            </a:r>
            <a:r>
              <a:rPr lang="cs-CZ" sz="1800" b="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produkt cestovního ruchu.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kern="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S ohledem na definovaný cíl, bude Program podporovat taková </a:t>
            </a:r>
            <a:r>
              <a:rPr lang="cs-CZ" sz="1800" b="1" kern="0" dirty="0" err="1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eco</a:t>
            </a:r>
            <a:r>
              <a:rPr lang="cs-CZ" sz="1800" b="1" kern="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-inovativní</a:t>
            </a:r>
            <a:r>
              <a:rPr lang="cs-CZ" sz="1800" b="0" kern="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řešení, která přispějí k minimalizaci dopadu na klima. Může jít např. o podporu energeticky úsporných řešení či využití obnovitelných zdrojů energie v rámci budované infrastruktury cestovního ruchu. 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AE75C6-D112-40C8-84CA-D5FBBA87E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7514"/>
            <a:ext cx="4975104" cy="447532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Celem jest wsparcie projektów i inwestycji, które </a:t>
            </a:r>
            <a:r>
              <a:rPr lang="pl-PL" sz="1800" b="1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uzupełniają</a:t>
            </a:r>
            <a:r>
              <a:rPr lang="pl-PL" sz="1800" b="0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ofertę turystyczną w danej lokalizacji transgranicznej tak, aby tworzyła ona </a:t>
            </a:r>
            <a:r>
              <a:rPr lang="pl-PL" sz="1800" b="1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jednolity i kompleksowy </a:t>
            </a:r>
            <a:r>
              <a:rPr lang="pl-PL" sz="1800" b="0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produkt turystyczny.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66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Uwzględniając zdefiniowany cel, program będzie wspierał </a:t>
            </a:r>
            <a:r>
              <a:rPr lang="pl-PL" sz="1800" b="1" kern="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ekoinnowacyjne</a:t>
            </a:r>
            <a:r>
              <a:rPr lang="pl-PL" sz="1800" b="0" kern="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 rozwiązania, które przyczyniają się do minimalizacji wpływu na klimat. Może to być np. wsparcie rozwiązań energooszczędnych czy wykorzystanie odnawialnych źródeł energii w ramach budowanej infrastruktury turystycznej. </a:t>
            </a:r>
            <a:endParaRPr lang="cs-CZ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2E632-C09F-E0A6-1A39-EEF8CA90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23511"/>
            <a:ext cx="9376913" cy="82365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 je cílem?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Co jest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celem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?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00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5C6AD-2140-273D-12BA-1F0B66E9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23511"/>
            <a:ext cx="9376913" cy="82365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2 - Cestovní ruch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typy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działań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2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Turystyka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DF315-402E-03DD-7138-708DEB22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091" y="1647316"/>
            <a:ext cx="5181600" cy="4529647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Podpora vzniku nových, resp. rozvoj stávajících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       prvků cestovního ruchu</a:t>
            </a:r>
          </a:p>
          <a:p>
            <a:pPr marL="0" indent="0" algn="just">
              <a:buNone/>
              <a:defRPr/>
            </a:pPr>
            <a:r>
              <a:rPr lang="cs-CZ" sz="1700" b="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Podporovány jsou takové prvky cestovního ruchu, jejichž cílem je rozšířit, příp. propojit stávající nabídku turistických produktů v daném regionu. </a:t>
            </a:r>
            <a:endParaRPr lang="pl-PL" sz="1700" b="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u="sng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Financovány mohou být následující aktivity: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oprava, revitalizace a/nebo zpřístupnění hmotných památek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podpora rozvoje muzeí a expozic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rozvoj sítě cyklostezek/cyklotras/</a:t>
            </a:r>
            <a:r>
              <a:rPr lang="cs-CZ" sz="1700" kern="100" dirty="0" err="1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singltreků</a:t>
            </a:r>
            <a:endParaRPr lang="cs-CZ" sz="1700" kern="10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rozvoj sítě vodáckých tras, pěších tras, </a:t>
            </a:r>
            <a:r>
              <a:rPr lang="cs-CZ" sz="1700" kern="100" dirty="0" err="1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hipostezek</a:t>
            </a: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apod.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veřejná turistická infrastruktura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rozvoj a propagace nehmotného kulturního dědictví</a:t>
            </a:r>
            <a:endParaRPr lang="cs-CZ" sz="1700" u="sng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DFA709-9E1F-0465-0C07-D4EC9B705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8455"/>
            <a:ext cx="5181600" cy="457850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pl-PL" sz="1800" b="1" dirty="0">
                <a:solidFill>
                  <a:srgbClr val="FF6600"/>
                </a:solidFill>
                <a:cs typeface="Arial" pitchFamily="34" charset="0"/>
              </a:rPr>
              <a:t>Wsparcie przy tworzeniu nowych lub rozwój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rgbClr val="FF6600"/>
                </a:solidFill>
                <a:cs typeface="Arial" pitchFamily="34" charset="0"/>
              </a:rPr>
              <a:t>       istniejących elementów turystyki</a:t>
            </a:r>
          </a:p>
          <a:p>
            <a:pPr marL="0" indent="0" algn="just">
              <a:buNone/>
            </a:pPr>
            <a:r>
              <a:rPr lang="pl-PL" sz="1800" b="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Wspierane są elementy turystyki, których celem jest rozwój lub łączenie istniejącej oferty produktów turystycznych w danym regionie. </a:t>
            </a:r>
          </a:p>
          <a:p>
            <a:pPr marL="0" indent="0" algn="just">
              <a:buNone/>
            </a:pPr>
            <a:endParaRPr lang="pl-PL" sz="1800" dirty="0">
              <a:solidFill>
                <a:srgbClr val="FF6600"/>
              </a:solidFill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u="sng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będą mogły otrzymać następujące działania: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naprawa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rewitalizacja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i/lub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udostępnienie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zabytków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materialnych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muzeów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wystaw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sieci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ścieżek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rowerowych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/tras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rowerowych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singletracków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sieci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szlaków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wodnych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pieszych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jeździeckich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itp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publiczna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infrastruktura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turystyczna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niematerialnego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dziedzictwa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kulturowego</a:t>
            </a:r>
            <a:r>
              <a:rPr lang="cs-CZ" sz="1800" kern="1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pl-PL" sz="18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pl-PL" sz="18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99687"/>
      </p:ext>
    </p:extLst>
  </p:cSld>
  <p:clrMapOvr>
    <a:masterClrMapping/>
  </p:clrMapOvr>
</p:sld>
</file>

<file path=ppt/theme/theme1.xml><?xml version="1.0" encoding="utf-8"?>
<a:theme xmlns:a="http://schemas.openxmlformats.org/drawingml/2006/main" name="ERP">
  <a:themeElements>
    <a:clrScheme name="ER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05D"/>
      </a:accent1>
      <a:accent2>
        <a:srgbClr val="F2191D"/>
      </a:accent2>
      <a:accent3>
        <a:srgbClr val="A5A5A5"/>
      </a:accent3>
      <a:accent4>
        <a:srgbClr val="F2B846"/>
      </a:accent4>
      <a:accent5>
        <a:srgbClr val="4784C0"/>
      </a:accent5>
      <a:accent6>
        <a:srgbClr val="70AD47"/>
      </a:accent6>
      <a:hlink>
        <a:srgbClr val="DE5E14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5964F7FF-E6CA-4B46-A872-BBD3F4FBBB67}" vid="{56B59215-A7BA-434A-9552-A820C77EB67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ERP23</Template>
  <TotalTime>3394</TotalTime>
  <Words>5558</Words>
  <Application>Microsoft Office PowerPoint</Application>
  <PresentationFormat>Širokoúhlá obrazovka</PresentationFormat>
  <Paragraphs>577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 </vt:lpstr>
      <vt:lpstr>Century Gothic</vt:lpstr>
      <vt:lpstr>Times New Roman</vt:lpstr>
      <vt:lpstr>Wingdings</vt:lpstr>
      <vt:lpstr>ERP</vt:lpstr>
      <vt:lpstr>Fond malých projektů 2021 - 2027  Fundusz Małych Projektów 2021 – 2027  Program INTERREG ČESKO – POLSKO  CZECHY – POLSKA </vt:lpstr>
      <vt:lpstr>Fond malých projektů 2021 – 2027 Fundusz małych projektów 2021 - 2027</vt:lpstr>
      <vt:lpstr>Fond malých projektů 2021 – 2027 Fundusz małych projektów 2021 - 2027</vt:lpstr>
      <vt:lpstr>Programové území  Obszar wsparcia</vt:lpstr>
      <vt:lpstr>Alokace Fondu Malých Projektů 2021-2027  Alokacja Funduszu Małych Projektów 2021 - 2027</vt:lpstr>
      <vt:lpstr>Partneři Partnerzy</vt:lpstr>
      <vt:lpstr>Tématické zaměření Fondu malých projektů  Zakres Wsparcia Funduszu Małych projektów</vt:lpstr>
      <vt:lpstr>Co je cílem? Co jest celem?</vt:lpstr>
      <vt:lpstr>Podporované aktivity priority 2 - Cestovní ruch Wspierane typy działań Priorytetu 2 – Turystyka</vt:lpstr>
      <vt:lpstr>Podporované aktivity priority 2 – Cestovní ruch Wspierane typy działań Priorytetu 2 – Turystyka</vt:lpstr>
      <vt:lpstr>Podporované aktivity priority 2 – Cestovní ruch Wspierane typy działań Priorytetu 2 – Turystyka</vt:lpstr>
      <vt:lpstr>Dílčí cíle FMP ER Praděd – priorita 2 Cele szczegółowe FMP ER Pradziad – Priorytet 2</vt:lpstr>
      <vt:lpstr>Indikátory výstupu a výsledku priority 2 Wskaźniki produktu i rezultatu Prioritetu 2</vt:lpstr>
      <vt:lpstr>Tématické zaměření Fondu malých projektů Zakres Wsparcia Funduszu Małych projektów</vt:lpstr>
      <vt:lpstr>Podporované aktivity priority 4 – Spolupráce institucí a obyvatel Wspierane typy działań Priorytetu 4 – Współpraca instytucji i mieszkańców</vt:lpstr>
      <vt:lpstr>Podporované aktivity priority 4 - Spolupráce institucí a obyvatel Wspierane typy działań Priorytetu 4 – Współpraca instytucji i mieszkańców</vt:lpstr>
      <vt:lpstr>Dílčí cíle FMP ER Praděd – Priorita 4 Cele szczegółowe FMP ER Pradziad – Priorytet 4</vt:lpstr>
      <vt:lpstr>Dílčí cíle FMP ER Praděd – Priorita 4 Cele szczegółowe FMP ER Pradziad – Priorytet 4</vt:lpstr>
      <vt:lpstr>Typy malých projektů – priorita 4 Rodzaje małych projektów – Priorytet 4</vt:lpstr>
      <vt:lpstr>Indikátory výstupu a výsledku v malých projektech v prioritě 4 Wskaźniki produktu i rezultatu w małych projektach w Priorytecie 4</vt:lpstr>
      <vt:lpstr>Indikátory výstupu a výsledku v malých projektech v prioritě 4 Wskaźniki produktu i rezultatu w małych projektach w Priorytecie 4</vt:lpstr>
      <vt:lpstr>Indikátory výstupu a výsledku v malých projektech v prioritě 4 Wskaźniki produktu i rezultatu w małych projektach w Priorytecie 4</vt:lpstr>
      <vt:lpstr>Typy malých projektů Typy małych projektów</vt:lpstr>
      <vt:lpstr>Výše dotace EFRR u malých projektů Wysokość dofinansowania EFRR dla małych projektów</vt:lpstr>
      <vt:lpstr>Zjednodušená metoda vykazování Uproszczona metoda rozliczania </vt:lpstr>
      <vt:lpstr>Zjednodušená metoda vykazování priorita 2 Uproszczona metoda rozliczania Priorytet 2 </vt:lpstr>
      <vt:lpstr>Zjednodušená metoda vykazování priorita 4 Uproszczona metoda rozliczania Priorytet 4</vt:lpstr>
      <vt:lpstr>Zjednodušená metoda vykazování Uproszczona metoda rozliczania </vt:lpstr>
      <vt:lpstr>Zjednodušená metoda vykazování Uproszczona metoda rozliczania </vt:lpstr>
      <vt:lpstr>Publicita - priorita 2 i 4 Promocja - Priorytet 2 i 4</vt:lpstr>
      <vt:lpstr>Dobrý přeshraniční projekt  Dobry projekt transgraniczny </vt:lpstr>
      <vt:lpstr>Předložení žádosti  Składanie wniosku</vt:lpstr>
      <vt:lpstr>Harmonogram příjmu projektových žádostí Harmonogram przyjmowania wniosków projektowych </vt:lpstr>
      <vt:lpstr>Nebude podporováno Nie będzie dofinansowywane</vt:lpstr>
      <vt:lpstr>Zkušenosti po prvních výzvách Doświadczenia po pierwszych naborach</vt:lpstr>
      <vt:lpstr>Prezentace aplikace PowerPoint</vt:lpstr>
      <vt:lpstr>Prezentace aplikace PowerPoint</vt:lpstr>
      <vt:lpstr>Prezentace aplikace PowerPoint</vt:lpstr>
      <vt:lpstr>Děkujeme za pozornost 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 malých projektů v Euroregionu Praděd/ Pradziad</dc:title>
  <dc:creator>Zdeňka Jarmarová</dc:creator>
  <cp:lastModifiedBy>Zdeňka Jarmarová</cp:lastModifiedBy>
  <cp:revision>41</cp:revision>
  <dcterms:created xsi:type="dcterms:W3CDTF">2023-10-02T08:45:14Z</dcterms:created>
  <dcterms:modified xsi:type="dcterms:W3CDTF">2024-09-05T07:24:24Z</dcterms:modified>
</cp:coreProperties>
</file>