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notesMasterIdLst>
    <p:notesMasterId r:id="rId42"/>
  </p:notesMasterIdLst>
  <p:handoutMasterIdLst>
    <p:handoutMasterId r:id="rId43"/>
  </p:handoutMasterIdLst>
  <p:sldIdLst>
    <p:sldId id="257" r:id="rId2"/>
    <p:sldId id="320" r:id="rId3"/>
    <p:sldId id="306" r:id="rId4"/>
    <p:sldId id="311" r:id="rId5"/>
    <p:sldId id="358" r:id="rId6"/>
    <p:sldId id="314" r:id="rId7"/>
    <p:sldId id="312" r:id="rId8"/>
    <p:sldId id="313" r:id="rId9"/>
    <p:sldId id="338" r:id="rId10"/>
    <p:sldId id="339" r:id="rId11"/>
    <p:sldId id="340" r:id="rId12"/>
    <p:sldId id="345" r:id="rId13"/>
    <p:sldId id="348" r:id="rId14"/>
    <p:sldId id="349" r:id="rId15"/>
    <p:sldId id="350" r:id="rId16"/>
    <p:sldId id="351" r:id="rId17"/>
    <p:sldId id="353" r:id="rId18"/>
    <p:sldId id="356" r:id="rId19"/>
    <p:sldId id="357" r:id="rId20"/>
    <p:sldId id="355" r:id="rId21"/>
    <p:sldId id="268" r:id="rId22"/>
    <p:sldId id="316" r:id="rId23"/>
    <p:sldId id="322" r:id="rId24"/>
    <p:sldId id="319" r:id="rId25"/>
    <p:sldId id="323" r:id="rId26"/>
    <p:sldId id="325" r:id="rId27"/>
    <p:sldId id="324" r:id="rId28"/>
    <p:sldId id="326" r:id="rId29"/>
    <p:sldId id="271" r:id="rId30"/>
    <p:sldId id="328" r:id="rId31"/>
    <p:sldId id="330" r:id="rId32"/>
    <p:sldId id="331" r:id="rId33"/>
    <p:sldId id="332" r:id="rId34"/>
    <p:sldId id="333" r:id="rId35"/>
    <p:sldId id="329" r:id="rId36"/>
    <p:sldId id="335" r:id="rId37"/>
    <p:sldId id="336" r:id="rId38"/>
    <p:sldId id="334" r:id="rId39"/>
    <p:sldId id="337" r:id="rId40"/>
    <p:sldId id="297" r:id="rId4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EAF6"/>
    <a:srgbClr val="B0E9F6"/>
    <a:srgbClr val="ADD3F9"/>
    <a:srgbClr val="B3E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 autoAdjust="0"/>
    <p:restoredTop sz="94728" autoAdjust="0"/>
  </p:normalViewPr>
  <p:slideViewPr>
    <p:cSldViewPr>
      <p:cViewPr varScale="1">
        <p:scale>
          <a:sx n="120" d="100"/>
          <a:sy n="120" d="100"/>
        </p:scale>
        <p:origin x="126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9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E28D83-D68C-4D80-BAF0-133B410ECA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D563CD7-812E-47B0-966F-E67A6AECEA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5BC0BF-DD11-4F99-B3A1-C63629D25328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19.5.2022</a:t>
            </a:r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Vrbno pod Pradědem, Školení pro Konečné uživatele</a:t>
            </a:r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CD42A-33D0-4D2C-8230-BC4FB4B9B81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19.5.2022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Vrbno pod Pradědem, Školení pro Konečné uživatele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E0A23-6805-4D61-BD3F-372F20047F7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19.5.2022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Vrbno pod Pradědem, Školení pro Konečné uživatele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48095-DD94-496F-88F7-09FCB213F4F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19.5.2022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Vrbno pod Pradědem, Školení pro Konečné uživatele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648F0-0035-46F0-A33A-D9046A8001F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19.5.2022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Vrbno pod Pradědem, Školení pro Konečné uživatele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400C0-4F31-4D79-8D48-D691CF9A92E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19.5.2022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Vrbno pod Pradědem, Školení pro Konečné uživatele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3A52B-C9A9-48D9-995C-205E0E7962D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19.5.2022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Vrbno pod Pradědem, Školení pro Konečné uživatele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3D9E3E-121F-4DEC-A411-445143ED35D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19.5.2022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Vrbno pod Pradědem, Školení pro Konečné uživatele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6C843-A3F4-46D7-A4AB-C49BFBB0997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19.5.2022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Vrbno pod Pradědem, Školení pro Konečné uživatele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ABC26D-51B3-4573-99D5-4030FB786D9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19.5.2022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Vrbno pod Pradědem, Školení pro Konečné uživatele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DF0A8-622C-4DF8-8527-D1915BC0CB0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19.5.2022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Vrbno pod Pradědem, Školení pro Konečné uživatele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EC821BDA-17C3-4D21-8655-2DD1C68E434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cs-CZ"/>
              <a:t>19.5.2022</a:t>
            </a:r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cs-CZ"/>
              <a:t>Vrbno pod Pradědem, Školení pro Konečné uživatele</a:t>
            </a:r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16280FB-3366-42E4-963B-E18A55BB421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hyperlink" Target="http://www.europraded.cz/docs/programy_eu/2014-2020/publicita/logo_INTERREG_V-A_2014-2020_v1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http://vlajky.a4.cz/vlajky/Polandv.GIF" TargetMode="External"/><Relationship Id="rId5" Type="http://schemas.openxmlformats.org/officeDocument/2006/relationships/image" Target="../media/image3.png"/><Relationship Id="rId4" Type="http://schemas.openxmlformats.org/officeDocument/2006/relationships/image" Target="http://vlajky.a4.cz/vlajky/Czechv.GIF" TargetMode="External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petra.dudikova@europraded.cz" TargetMode="External"/><Relationship Id="rId2" Type="http://schemas.openxmlformats.org/officeDocument/2006/relationships/hyperlink" Target="mailto:svetlana.lanci@europraded.cz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19.5.2022</a:t>
            </a:r>
            <a:endParaRPr lang="cs-CZ" dirty="0"/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777208" cy="241002"/>
          </a:xfrm>
        </p:spPr>
        <p:txBody>
          <a:bodyPr/>
          <a:lstStyle/>
          <a:p>
            <a:pPr>
              <a:defRPr/>
            </a:pPr>
            <a:r>
              <a:rPr lang="cs-CZ" dirty="0" err="1"/>
              <a:t>Vrbno</a:t>
            </a:r>
            <a:r>
              <a:rPr lang="cs-CZ" dirty="0"/>
              <a:t> pod Pradědem, Školení pro Konečné uživatele</a:t>
            </a:r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67BC1-A564-4177-9779-15DB3E274226}" type="slidenum">
              <a:rPr lang="cs-CZ"/>
              <a:pPr>
                <a:defRPr/>
              </a:pPr>
              <a:t>1</a:t>
            </a:fld>
            <a:endParaRPr lang="cs-CZ"/>
          </a:p>
        </p:txBody>
      </p:sp>
      <p:pic>
        <p:nvPicPr>
          <p:cNvPr id="6146" name="Picture 3" descr="http://vlajky.a4.cz/vlajky/Czechv.GIF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3" r:link="rId4" cstate="print"/>
          <a:srcRect/>
          <a:stretch>
            <a:fillRect/>
          </a:stretch>
        </p:blipFill>
        <p:spPr>
          <a:xfrm>
            <a:off x="1115616" y="5157192"/>
            <a:ext cx="1080120" cy="724471"/>
          </a:xfr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43608" y="1700808"/>
            <a:ext cx="7179642" cy="302433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cs-CZ" sz="3200" b="1" dirty="0">
                <a:solidFill>
                  <a:schemeClr val="accent2">
                    <a:lumMod val="50000"/>
                  </a:schemeClr>
                </a:solidFill>
              </a:rPr>
              <a:t>Program </a:t>
            </a:r>
            <a:r>
              <a:rPr lang="cs-CZ" sz="3200" b="1" dirty="0" err="1">
                <a:solidFill>
                  <a:schemeClr val="accent2">
                    <a:lumMod val="50000"/>
                  </a:schemeClr>
                </a:solidFill>
              </a:rPr>
              <a:t>přeshraniční</a:t>
            </a:r>
            <a:r>
              <a:rPr lang="cs-CZ" sz="3200" b="1" dirty="0">
                <a:solidFill>
                  <a:schemeClr val="accent2">
                    <a:lumMod val="50000"/>
                  </a:schemeClr>
                </a:solidFill>
              </a:rPr>
              <a:t> spolupráce </a:t>
            </a:r>
          </a:p>
          <a:p>
            <a:pPr algn="ctr">
              <a:buNone/>
            </a:pPr>
            <a:r>
              <a:rPr lang="cs-CZ" sz="3200" b="1" dirty="0">
                <a:solidFill>
                  <a:schemeClr val="accent2">
                    <a:lumMod val="50000"/>
                  </a:schemeClr>
                </a:solidFill>
              </a:rPr>
              <a:t>INTERREG V-A Česko - Polsko </a:t>
            </a:r>
          </a:p>
          <a:p>
            <a:pPr algn="ctr">
              <a:buNone/>
            </a:pPr>
            <a:endParaRPr lang="cs-CZ" sz="2400" b="1" u="sng" dirty="0">
              <a:solidFill>
                <a:schemeClr val="accent2">
                  <a:lumMod val="50000"/>
                </a:schemeClr>
              </a:solidFill>
            </a:endParaRPr>
          </a:p>
          <a:p>
            <a:pPr marL="274320" indent="-274320" algn="ctr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Fond </a:t>
            </a:r>
            <a:r>
              <a:rPr lang="cs-CZ" b="1" dirty="0" err="1">
                <a:solidFill>
                  <a:schemeClr val="accent2">
                    <a:lumMod val="50000"/>
                  </a:schemeClr>
                </a:solidFill>
              </a:rPr>
              <a:t>mikroprojektů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 v Euroregionu Praděd</a:t>
            </a:r>
            <a:endParaRPr lang="cs-CZ" b="1" u="sng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ct val="90000"/>
              </a:lnSpc>
              <a:buNone/>
              <a:defRPr/>
            </a:pPr>
            <a:endParaRPr lang="cs-CZ" sz="3600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None/>
              <a:defRPr/>
            </a:pPr>
            <a:r>
              <a:rPr lang="cs-CZ" sz="3600" b="1" dirty="0">
                <a:solidFill>
                  <a:srgbClr val="FF0000"/>
                </a:solidFill>
              </a:rPr>
              <a:t>Zpracování závěrečného 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cs-CZ" sz="3600" b="1" dirty="0">
                <a:solidFill>
                  <a:srgbClr val="FF0000"/>
                </a:solidFill>
              </a:rPr>
              <a:t>vyúčtování projektu</a:t>
            </a:r>
            <a:endParaRPr lang="cs-CZ" sz="4000" b="1" dirty="0">
              <a:solidFill>
                <a:srgbClr val="FF0000"/>
              </a:solidFill>
            </a:endParaRPr>
          </a:p>
          <a:p>
            <a:pPr marL="274320" indent="-274320" algn="ctr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cs-CZ" sz="3600" b="1" u="sng" dirty="0">
              <a:solidFill>
                <a:schemeClr val="hlink"/>
              </a:solidFill>
            </a:endParaRPr>
          </a:p>
        </p:txBody>
      </p:sp>
      <p:pic>
        <p:nvPicPr>
          <p:cNvPr id="6152" name="Picture 5" descr="http://vlajky.a4.cz/vlajky/Polandv.GIF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6948264" y="5229200"/>
            <a:ext cx="114494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europraded.cz/docs/programy_eu/2014-2020/publicita/logo_INTERREG_V-A_2014-2020_v1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836712"/>
            <a:ext cx="7579776" cy="792088"/>
          </a:xfrm>
          <a:prstGeom prst="rect">
            <a:avLst/>
          </a:prstGeom>
          <a:noFill/>
        </p:spPr>
      </p:pic>
      <p:pic>
        <p:nvPicPr>
          <p:cNvPr id="1029" name="Picture 5" descr="C:\Users\vlastnik\Documents\Loga\logo EUP\Logo EuP_samostatn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39952" y="4797152"/>
            <a:ext cx="936104" cy="13050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1D0035-8865-C18C-A83B-CE83EC848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rgbClr val="C00000"/>
                </a:solidFill>
                <a:latin typeface="+mn-lt"/>
              </a:rPr>
              <a:t>Způsobilost a dokladování výdajů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763C99-8A4F-8B70-D2F5-A6B2D326F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cs-CZ" sz="4200" b="1" u="sng" dirty="0">
                <a:solidFill>
                  <a:schemeClr val="tx2"/>
                </a:solidFill>
              </a:rPr>
              <a:t>Časová způsobilost výdajů</a:t>
            </a:r>
          </a:p>
          <a:p>
            <a:r>
              <a:rPr lang="cs-CZ" sz="3800" u="sng" dirty="0">
                <a:solidFill>
                  <a:schemeClr val="tx2"/>
                </a:solidFill>
              </a:rPr>
              <a:t>začátek časové způsobilosti:</a:t>
            </a:r>
          </a:p>
          <a:p>
            <a:r>
              <a:rPr lang="cs-CZ" sz="3800" dirty="0">
                <a:solidFill>
                  <a:schemeClr val="tx2"/>
                </a:solidFill>
              </a:rPr>
              <a:t>výdaje na projekt jsou způsobilé ode dne následujícího po dni registrace</a:t>
            </a:r>
          </a:p>
          <a:p>
            <a:pPr marL="0" indent="0">
              <a:buNone/>
            </a:pPr>
            <a:r>
              <a:rPr lang="cs-CZ" sz="3800" dirty="0">
                <a:solidFill>
                  <a:schemeClr val="tx2"/>
                </a:solidFill>
              </a:rPr>
              <a:t>      projektové žádosti v monitorovacím systému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800" dirty="0">
                <a:solidFill>
                  <a:schemeClr val="tx2"/>
                </a:solidFill>
              </a:rPr>
              <a:t>! výjimka: </a:t>
            </a:r>
            <a:r>
              <a:rPr lang="cs-CZ" sz="3300" dirty="0"/>
              <a:t>výdaje na přípravu projektu typu A, tj. výdaje spojené s přípravou projektové</a:t>
            </a:r>
          </a:p>
          <a:p>
            <a:pPr marL="0" indent="0">
              <a:buNone/>
            </a:pPr>
            <a:r>
              <a:rPr lang="cs-CZ" sz="3300" dirty="0"/>
              <a:t>      žádosti včetně povinných příloh – výdaje na přípravu jsou způsobilé pouze do výše 1</a:t>
            </a:r>
          </a:p>
          <a:p>
            <a:pPr marL="0" indent="0">
              <a:buNone/>
            </a:pPr>
            <a:r>
              <a:rPr lang="cs-CZ" sz="3300" dirty="0"/>
              <a:t>      % celkových způsobilých výdajů, pokud vzniknou v období od 1. 1. 2014 do</a:t>
            </a:r>
          </a:p>
          <a:p>
            <a:pPr marL="0" indent="0">
              <a:buNone/>
            </a:pPr>
            <a:r>
              <a:rPr lang="cs-CZ" sz="3300" dirty="0"/>
              <a:t>      okamžiku registrace projektu v monitorovacím systému a budou schváleny jako</a:t>
            </a:r>
          </a:p>
          <a:p>
            <a:pPr marL="0" indent="0">
              <a:buNone/>
            </a:pPr>
            <a:r>
              <a:rPr lang="cs-CZ" sz="3300" dirty="0"/>
              <a:t>      způsobilé. Výdaje na přípravu samostatných a partnerských projektů (projektů typu B</a:t>
            </a:r>
          </a:p>
          <a:p>
            <a:pPr marL="0" indent="0">
              <a:buNone/>
            </a:pPr>
            <a:r>
              <a:rPr lang="cs-CZ" sz="3300" dirty="0"/>
              <a:t>      a C) jsou nezpůsobilé.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300" dirty="0"/>
              <a:t>Ve vztahu k vyúčtování jsou uvedené částky hodnotami projektu v okamžiku jeho</a:t>
            </a:r>
          </a:p>
          <a:p>
            <a:pPr marL="0" indent="0">
              <a:buNone/>
            </a:pPr>
            <a:r>
              <a:rPr lang="cs-CZ" sz="3300" dirty="0"/>
              <a:t>      schválení EŘV.</a:t>
            </a:r>
          </a:p>
          <a:p>
            <a:r>
              <a:rPr lang="cs-CZ" sz="3800" u="sng" dirty="0">
                <a:solidFill>
                  <a:schemeClr val="tx2"/>
                </a:solidFill>
              </a:rPr>
              <a:t>konec časové způsobilosti:</a:t>
            </a:r>
          </a:p>
          <a:p>
            <a:r>
              <a:rPr lang="cs-CZ" sz="3800" dirty="0">
                <a:solidFill>
                  <a:schemeClr val="tx2"/>
                </a:solidFill>
              </a:rPr>
              <a:t>konečný termín způsobilosti výdajů je pro každý projekt dán termínem</a:t>
            </a:r>
          </a:p>
          <a:p>
            <a:pPr marL="0" indent="0">
              <a:buNone/>
            </a:pPr>
            <a:r>
              <a:rPr lang="cs-CZ" sz="3800" dirty="0">
                <a:solidFill>
                  <a:schemeClr val="tx2"/>
                </a:solidFill>
              </a:rPr>
              <a:t>     ukončení realizace uvedeným ve Smlouvě a termínem předložení</a:t>
            </a:r>
          </a:p>
          <a:p>
            <a:pPr marL="0" indent="0">
              <a:buNone/>
            </a:pPr>
            <a:r>
              <a:rPr lang="cs-CZ" sz="3800" dirty="0">
                <a:solidFill>
                  <a:schemeClr val="tx2"/>
                </a:solidFill>
              </a:rPr>
              <a:t>     závěrečného vyúčtování projektu.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4203E8-35FB-C2BE-6D06-DE92E046B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19.5.2022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1D795B-4A97-4E0D-4076-14C22E2BB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705200" cy="365125"/>
          </a:xfrm>
        </p:spPr>
        <p:txBody>
          <a:bodyPr/>
          <a:lstStyle/>
          <a:p>
            <a:pPr>
              <a:defRPr/>
            </a:pPr>
            <a:r>
              <a:rPr lang="cs-CZ" dirty="0"/>
              <a:t>Vrbno pod Pradědem, Školení pro Konečné uživatele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3E3DCE-012C-AAFC-9AF4-D9A7F3DEB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648F0-0035-46F0-A33A-D9046A8001FF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9078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28D9A3-93A7-38F3-AB88-F7208EE65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rgbClr val="C00000"/>
                </a:solidFill>
                <a:latin typeface="+mn-lt"/>
              </a:rPr>
              <a:t>Způsobilost a dokladování výdajů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55BAD9-AC75-C4A1-A384-86D2B30E3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49685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2000" b="1" u="sng" dirty="0">
                <a:solidFill>
                  <a:schemeClr val="tx2"/>
                </a:solidFill>
              </a:rPr>
              <a:t>Místní způsobilost výdajů</a:t>
            </a:r>
          </a:p>
          <a:p>
            <a:r>
              <a:rPr lang="cs-CZ" sz="1850" dirty="0">
                <a:solidFill>
                  <a:schemeClr val="tx2"/>
                </a:solidFill>
              </a:rPr>
              <a:t>Projekt musí být, až na výjimky, realizován v programovém území.</a:t>
            </a:r>
          </a:p>
          <a:p>
            <a:pPr marL="0" indent="0">
              <a:buNone/>
            </a:pPr>
            <a:r>
              <a:rPr lang="cs-CZ" sz="1850" dirty="0">
                <a:solidFill>
                  <a:schemeClr val="tx2"/>
                </a:solidFill>
              </a:rPr>
              <a:t>     Projekt nebo jeho část se může uskutečňovat mimo programové území pouze </a:t>
            </a:r>
          </a:p>
          <a:p>
            <a:pPr marL="0" indent="0">
              <a:buNone/>
            </a:pPr>
            <a:r>
              <a:rPr lang="cs-CZ" sz="1850" dirty="0">
                <a:solidFill>
                  <a:schemeClr val="tx2"/>
                </a:solidFill>
              </a:rPr>
              <a:t>     za předpokladu, že:</a:t>
            </a:r>
          </a:p>
          <a:p>
            <a:r>
              <a:rPr lang="cs-CZ" sz="1850" dirty="0">
                <a:solidFill>
                  <a:schemeClr val="tx2"/>
                </a:solidFill>
              </a:rPr>
              <a:t>předmětné aktivity byly uvedeny v projektové žádosti jako aktivity realizované mimo programové území a schváleny EŘV</a:t>
            </a:r>
          </a:p>
          <a:p>
            <a:r>
              <a:rPr lang="cs-CZ" sz="1850" dirty="0">
                <a:solidFill>
                  <a:schemeClr val="tx2"/>
                </a:solidFill>
              </a:rPr>
              <a:t>mají přínos pro programové území;</a:t>
            </a:r>
          </a:p>
          <a:p>
            <a:r>
              <a:rPr lang="cs-CZ" sz="1850" dirty="0">
                <a:solidFill>
                  <a:schemeClr val="tx2"/>
                </a:solidFill>
              </a:rPr>
              <a:t>na úrovni programu nepřekročí souhrnná výše těchto výdajů 20 %</a:t>
            </a:r>
          </a:p>
          <a:p>
            <a:pPr marL="0" indent="0">
              <a:buNone/>
            </a:pPr>
            <a:r>
              <a:rPr lang="cs-CZ" sz="1850" dirty="0">
                <a:solidFill>
                  <a:schemeClr val="tx2"/>
                </a:solidFill>
              </a:rPr>
              <a:t>     celkového příspěvku z EFRR na program – Správce FM sleduje na úrovni</a:t>
            </a:r>
          </a:p>
          <a:p>
            <a:pPr marL="0" indent="0">
              <a:buNone/>
            </a:pPr>
            <a:r>
              <a:rPr lang="cs-CZ" sz="1850" dirty="0">
                <a:solidFill>
                  <a:schemeClr val="tx2"/>
                </a:solidFill>
              </a:rPr>
              <a:t>     celého FM i jednotlivých projektů;</a:t>
            </a:r>
          </a:p>
          <a:p>
            <a:r>
              <a:rPr lang="cs-CZ" sz="1850" dirty="0">
                <a:solidFill>
                  <a:schemeClr val="tx2"/>
                </a:solidFill>
              </a:rPr>
              <a:t>na úrovni programu je zajištěno ověření výdajů dle čl. 125 odst. 4 písm. a)</a:t>
            </a:r>
          </a:p>
          <a:p>
            <a:pPr marL="0" indent="0">
              <a:buNone/>
            </a:pPr>
            <a:r>
              <a:rPr lang="cs-CZ" sz="1850" dirty="0">
                <a:solidFill>
                  <a:schemeClr val="tx2"/>
                </a:solidFill>
              </a:rPr>
              <a:t>     nařízení (EU) č. 1303/2013 a audit.</a:t>
            </a:r>
          </a:p>
          <a:p>
            <a:r>
              <a:rPr lang="cs-CZ" sz="1850" dirty="0">
                <a:solidFill>
                  <a:schemeClr val="tx2"/>
                </a:solidFill>
              </a:rPr>
              <a:t>Příjemce musí při vykazování výdajů označit výdaje, které byly</a:t>
            </a:r>
          </a:p>
          <a:p>
            <a:pPr marL="0" indent="0">
              <a:buNone/>
            </a:pPr>
            <a:r>
              <a:rPr lang="cs-CZ" sz="1850" dirty="0">
                <a:solidFill>
                  <a:schemeClr val="tx2"/>
                </a:solidFill>
              </a:rPr>
              <a:t>     vynaloženy mimo programové území.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5D9E09-1BFB-4F5B-CAFD-B75AB21DA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19.5.2022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4FF549-C5B4-2D84-C43F-3FC00A7F2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777208" cy="365125"/>
          </a:xfrm>
        </p:spPr>
        <p:txBody>
          <a:bodyPr/>
          <a:lstStyle/>
          <a:p>
            <a:pPr>
              <a:defRPr/>
            </a:pPr>
            <a:r>
              <a:rPr lang="cs-CZ" dirty="0"/>
              <a:t>Vrbno pod Pradědem, Školení pro Konečné uživatele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55A051-D197-2DB1-48BA-90303F71D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648F0-0035-46F0-A33A-D9046A8001FF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1116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28D9A3-93A7-38F3-AB88-F7208EE65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rgbClr val="C00000"/>
                </a:solidFill>
                <a:latin typeface="+mn-lt"/>
              </a:rPr>
              <a:t>Způsobilost a dokladování výdajů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55BAD9-AC75-C4A1-A384-86D2B30E3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cs-CZ" b="1" u="sng" dirty="0">
                <a:solidFill>
                  <a:schemeClr val="tx2"/>
                </a:solidFill>
              </a:rPr>
              <a:t>Nezbytnost a věcná způsobilost výdajů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2"/>
                </a:solidFill>
              </a:rPr>
              <a:t>Aby byl výdaj uznán způsobilým, je nutné prokázat jeho</a:t>
            </a:r>
          </a:p>
          <a:p>
            <a:pPr marL="0" indent="0">
              <a:buNone/>
            </a:pPr>
            <a:r>
              <a:rPr lang="cs-CZ" dirty="0">
                <a:solidFill>
                  <a:schemeClr val="tx2"/>
                </a:solidFill>
              </a:rPr>
              <a:t>    nezbytnost pro realizaci projektu, přičemž rozhodnutí EŘV o</a:t>
            </a:r>
          </a:p>
          <a:p>
            <a:pPr marL="0" indent="0">
              <a:buNone/>
            </a:pPr>
            <a:r>
              <a:rPr lang="cs-CZ" dirty="0">
                <a:solidFill>
                  <a:schemeClr val="tx2"/>
                </a:solidFill>
              </a:rPr>
              <a:t>    schválení dotace v určité výši nemusí být v této věci</a:t>
            </a:r>
          </a:p>
          <a:p>
            <a:pPr marL="0" indent="0">
              <a:buNone/>
            </a:pPr>
            <a:r>
              <a:rPr lang="cs-CZ" dirty="0">
                <a:solidFill>
                  <a:schemeClr val="tx2"/>
                </a:solidFill>
              </a:rPr>
              <a:t>    rozhodující. </a:t>
            </a:r>
            <a:r>
              <a:rPr lang="cs-CZ" dirty="0">
                <a:solidFill>
                  <a:srgbClr val="C00000"/>
                </a:solidFill>
              </a:rPr>
              <a:t>!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>
                <a:solidFill>
                  <a:srgbClr val="C00000"/>
                </a:solidFill>
              </a:rPr>
              <a:t>Zbytečnost výdaje se může prokázat až při</a:t>
            </a:r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</a:rPr>
              <a:t>    kontrole projektu v průběhu realizace nebo při kontrole</a:t>
            </a:r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</a:rPr>
              <a:t>    závěrečného vyúčtování </a:t>
            </a:r>
            <a:r>
              <a:rPr lang="cs-CZ" dirty="0">
                <a:solidFill>
                  <a:schemeClr val="tx2"/>
                </a:solidFill>
              </a:rPr>
              <a:t>(např. nákup notebooku, který nebyl</a:t>
            </a:r>
          </a:p>
          <a:p>
            <a:pPr marL="0" indent="0">
              <a:buNone/>
            </a:pPr>
            <a:r>
              <a:rPr lang="cs-CZ" dirty="0">
                <a:solidFill>
                  <a:schemeClr val="tx2"/>
                </a:solidFill>
              </a:rPr>
              <a:t>    při projektu nijak využit; nákup fotoaparátu, který byl pořízen</a:t>
            </a:r>
          </a:p>
          <a:p>
            <a:pPr marL="0" indent="0">
              <a:buNone/>
            </a:pPr>
            <a:r>
              <a:rPr lang="cs-CZ" dirty="0">
                <a:solidFill>
                  <a:schemeClr val="tx2"/>
                </a:solidFill>
              </a:rPr>
              <a:t>    až na konci projektu).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2"/>
                </a:solidFill>
              </a:rPr>
              <a:t>Výdaje musí být v souladu s právními předpisy Evropské unie</a:t>
            </a:r>
          </a:p>
          <a:p>
            <a:pPr marL="0" indent="0">
              <a:buNone/>
            </a:pPr>
            <a:r>
              <a:rPr lang="cs-CZ" dirty="0">
                <a:solidFill>
                  <a:schemeClr val="tx2"/>
                </a:solidFill>
              </a:rPr>
              <a:t>    a právními předpisy České republiky a Polské republiky a dále</a:t>
            </a:r>
          </a:p>
          <a:p>
            <a:pPr marL="0" indent="0">
              <a:buNone/>
            </a:pPr>
            <a:r>
              <a:rPr lang="cs-CZ" dirty="0">
                <a:solidFill>
                  <a:schemeClr val="tx2"/>
                </a:solidFill>
              </a:rPr>
              <a:t>    v souladu s pravidly Programu a podmínkami podpory</a:t>
            </a:r>
          </a:p>
          <a:p>
            <a:pPr marL="0" indent="0">
              <a:buNone/>
            </a:pPr>
            <a:r>
              <a:rPr lang="cs-CZ" dirty="0">
                <a:solidFill>
                  <a:schemeClr val="tx2"/>
                </a:solidFill>
              </a:rPr>
              <a:t>    stanovenými ve Smlouvě o financování projektu.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5D9E09-1BFB-4F5B-CAFD-B75AB21DA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19.5.2022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4FF549-C5B4-2D84-C43F-3FC00A7F2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886202" cy="365125"/>
          </a:xfrm>
        </p:spPr>
        <p:txBody>
          <a:bodyPr/>
          <a:lstStyle/>
          <a:p>
            <a:pPr>
              <a:defRPr/>
            </a:pPr>
            <a:r>
              <a:rPr lang="cs-CZ" dirty="0"/>
              <a:t>Vrbno pod Pradědem, Školení pro Konečné uživatele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55A051-D197-2DB1-48BA-90303F71D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648F0-0035-46F0-A33A-D9046A8001FF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6472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28D9A3-93A7-38F3-AB88-F7208EE65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rgbClr val="C00000"/>
                </a:solidFill>
                <a:latin typeface="+mn-lt"/>
              </a:rPr>
              <a:t>Způsobilost a dokladování výdajů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55BAD9-AC75-C4A1-A384-86D2B30E3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cs-CZ" sz="2800" b="1" u="sng" dirty="0">
                <a:solidFill>
                  <a:schemeClr val="tx2"/>
                </a:solidFill>
              </a:rPr>
              <a:t>Nezpůsobilé výdaje</a:t>
            </a:r>
          </a:p>
          <a:p>
            <a:pPr marL="0" indent="0" algn="ctr">
              <a:buNone/>
            </a:pPr>
            <a:endParaRPr lang="cs-CZ" b="1" u="sng" dirty="0">
              <a:solidFill>
                <a:schemeClr val="tx2"/>
              </a:solidFill>
            </a:endParaRPr>
          </a:p>
          <a:p>
            <a:r>
              <a:rPr lang="cs-CZ" dirty="0">
                <a:solidFill>
                  <a:schemeClr val="tx2"/>
                </a:solidFill>
              </a:rPr>
              <a:t>daň z přidané hodnoty s výjimkou případů, kdy je podle</a:t>
            </a:r>
          </a:p>
          <a:p>
            <a:pPr marL="0" indent="0">
              <a:buNone/>
            </a:pPr>
            <a:r>
              <a:rPr lang="cs-CZ" dirty="0">
                <a:solidFill>
                  <a:schemeClr val="tx2"/>
                </a:solidFill>
              </a:rPr>
              <a:t>     vnitrostátních předpisů neodpočitatelná a plnění, ke kterému se</a:t>
            </a:r>
          </a:p>
          <a:p>
            <a:pPr marL="0" indent="0">
              <a:buNone/>
            </a:pPr>
            <a:r>
              <a:rPr lang="cs-CZ" dirty="0">
                <a:solidFill>
                  <a:schemeClr val="tx2"/>
                </a:solidFill>
              </a:rPr>
              <a:t>     vztahuje, je také způsobilým výdajem</a:t>
            </a:r>
          </a:p>
          <a:p>
            <a:r>
              <a:rPr lang="cs-CZ" dirty="0">
                <a:solidFill>
                  <a:schemeClr val="tx2"/>
                </a:solidFill>
              </a:rPr>
              <a:t>náklady související s kolísáním směnných kurzů (kurzové rozdíly)</a:t>
            </a:r>
          </a:p>
          <a:p>
            <a:r>
              <a:rPr lang="cs-CZ" dirty="0">
                <a:solidFill>
                  <a:schemeClr val="tx2"/>
                </a:solidFill>
              </a:rPr>
              <a:t>úroky z dlužných částek (úvěrů, půjček apod.)</a:t>
            </a:r>
          </a:p>
          <a:p>
            <a:r>
              <a:rPr lang="cs-CZ" dirty="0">
                <a:solidFill>
                  <a:schemeClr val="tx2"/>
                </a:solidFill>
              </a:rPr>
              <a:t>pokuty, finanční sankce a výdaje na právní spory a soudní spory</a:t>
            </a:r>
          </a:p>
          <a:p>
            <a:r>
              <a:rPr lang="cs-CZ" dirty="0">
                <a:solidFill>
                  <a:schemeClr val="tx2"/>
                </a:solidFill>
              </a:rPr>
              <a:t>náklady na dary, s výjimkou těch, jejichž hodnota nepřesahuje 20</a:t>
            </a:r>
          </a:p>
          <a:p>
            <a:r>
              <a:rPr lang="cs-CZ" dirty="0">
                <a:solidFill>
                  <a:schemeClr val="tx2"/>
                </a:solidFill>
              </a:rPr>
              <a:t>EUR za dar, pokud souvisejí s propagací, komunikací, publicitou</a:t>
            </a:r>
          </a:p>
          <a:p>
            <a:pPr marL="0" indent="0">
              <a:buNone/>
            </a:pPr>
            <a:r>
              <a:rPr lang="cs-CZ" dirty="0">
                <a:solidFill>
                  <a:schemeClr val="tx2"/>
                </a:solidFill>
              </a:rPr>
              <a:t>     nebo informováním</a:t>
            </a:r>
          </a:p>
          <a:p>
            <a:r>
              <a:rPr lang="cs-CZ" dirty="0">
                <a:solidFill>
                  <a:schemeClr val="tx2"/>
                </a:solidFill>
              </a:rPr>
              <a:t>ceny v soutěžích, jejichž hodnota přesahuje 50 EUR za kus</a:t>
            </a:r>
          </a:p>
          <a:p>
            <a:r>
              <a:rPr lang="cs-CZ" dirty="0">
                <a:solidFill>
                  <a:schemeClr val="tx2"/>
                </a:solidFill>
              </a:rPr>
              <a:t>výdaje na kulturní a umělecké činnosti nad 500 EUR na 1</a:t>
            </a:r>
          </a:p>
          <a:p>
            <a:r>
              <a:rPr lang="cs-CZ" dirty="0">
                <a:solidFill>
                  <a:schemeClr val="tx2"/>
                </a:solidFill>
              </a:rPr>
              <a:t>účinkujícího (= 1 osoba nebo 1 soubor) nebo 2 000 EUR na projekt  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5D9E09-1BFB-4F5B-CAFD-B75AB21DA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19.5.2022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4FF549-C5B4-2D84-C43F-3FC00A7F2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886202" cy="365125"/>
          </a:xfrm>
        </p:spPr>
        <p:txBody>
          <a:bodyPr/>
          <a:lstStyle/>
          <a:p>
            <a:pPr>
              <a:defRPr/>
            </a:pPr>
            <a:r>
              <a:rPr lang="cs-CZ" dirty="0"/>
              <a:t>Vrbno pod Pradědem, Školení pro Konečné uživatele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55A051-D197-2DB1-48BA-90303F71D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648F0-0035-46F0-A33A-D9046A8001FF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0497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28D9A3-93A7-38F3-AB88-F7208EE65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rgbClr val="C00000"/>
                </a:solidFill>
                <a:latin typeface="+mn-lt"/>
              </a:rPr>
              <a:t>Způsobilost a dokladování výdajů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55BAD9-AC75-C4A1-A384-86D2B30E3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cs-CZ" sz="3500" b="1" u="sng" dirty="0">
                <a:solidFill>
                  <a:schemeClr val="tx2"/>
                </a:solidFill>
              </a:rPr>
              <a:t>Přiměřenost výdajů</a:t>
            </a:r>
          </a:p>
          <a:p>
            <a:pPr marL="0" indent="0" algn="ctr">
              <a:buNone/>
            </a:pPr>
            <a:endParaRPr lang="cs-CZ" sz="3400" b="1" u="sng" dirty="0">
              <a:solidFill>
                <a:schemeClr val="tx2"/>
              </a:solidFill>
            </a:endParaRPr>
          </a:p>
          <a:p>
            <a:r>
              <a:rPr lang="cs-CZ" sz="2900" dirty="0">
                <a:solidFill>
                  <a:srgbClr val="C00000"/>
                </a:solidFill>
              </a:rPr>
              <a:t>Výdaje musí odpovídat cenám v místě a čase obvyklým</a:t>
            </a:r>
            <a:r>
              <a:rPr lang="cs-CZ" sz="2900" dirty="0">
                <a:solidFill>
                  <a:schemeClr val="tx2"/>
                </a:solidFill>
              </a:rPr>
              <a:t>, musí být nezbytné pro dosažení cílů projektu a musí být vynaloženy tak, aby bylo dosaženo optimálního vztahu mezi jejich hospodárností, účelností a efektivností;</a:t>
            </a:r>
          </a:p>
          <a:p>
            <a:r>
              <a:rPr lang="cs-CZ" sz="2900" dirty="0">
                <a:solidFill>
                  <a:schemeClr val="tx2"/>
                </a:solidFill>
              </a:rPr>
              <a:t>ceny musí odpovídat cenám v místě a čase obvyklým – Správce FM může požadovat toto doložit, zejména pak u atypických zakázek, u kterých byl osloven pouze 1 dodavatel (do 500 tis. Kč bez DPH) – např. natočení propagačního filmu;</a:t>
            </a:r>
          </a:p>
          <a:p>
            <a:r>
              <a:rPr lang="cs-CZ" sz="2900" dirty="0">
                <a:solidFill>
                  <a:schemeClr val="tx2"/>
                </a:solidFill>
              </a:rPr>
              <a:t>v rámci kontroly závěrečného vyúčtování může Správce FM některé výdaje vyhodnotit jako nehospodárné či neúčelné;</a:t>
            </a:r>
          </a:p>
          <a:p>
            <a:r>
              <a:rPr lang="cs-CZ" sz="2900" dirty="0">
                <a:solidFill>
                  <a:schemeClr val="tx2"/>
                </a:solidFill>
              </a:rPr>
              <a:t>příklady nehospodárných výdajů: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900" dirty="0">
                <a:solidFill>
                  <a:schemeClr val="tx2"/>
                </a:solidFill>
              </a:rPr>
              <a:t>opakované cesty prázdného českého autobusu pro dopravu polského partnera na aktivity, když bylo možné objednat polského přepravce;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900" dirty="0">
                <a:solidFill>
                  <a:schemeClr val="tx2"/>
                </a:solidFill>
              </a:rPr>
              <a:t>cena překladu do polštiny bez korektur např. 600 Kč/NS,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900" dirty="0">
                <a:solidFill>
                  <a:schemeClr val="tx2"/>
                </a:solidFill>
              </a:rPr>
              <a:t>výdaje na překlady ve výši dle plánovaného rozpočtu bez ohledu na skutečný</a:t>
            </a:r>
          </a:p>
          <a:p>
            <a:pPr marL="0" indent="0">
              <a:buNone/>
            </a:pPr>
            <a:r>
              <a:rPr lang="cs-CZ" sz="2900" dirty="0">
                <a:solidFill>
                  <a:schemeClr val="tx2"/>
                </a:solidFill>
              </a:rPr>
              <a:t>     mnohem nižší počet přeložených normostran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5D9E09-1BFB-4F5B-CAFD-B75AB21DA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19.5.2022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4FF549-C5B4-2D84-C43F-3FC00A7F2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633192" cy="365125"/>
          </a:xfrm>
        </p:spPr>
        <p:txBody>
          <a:bodyPr/>
          <a:lstStyle/>
          <a:p>
            <a:pPr>
              <a:defRPr/>
            </a:pPr>
            <a:r>
              <a:rPr lang="cs-CZ" dirty="0"/>
              <a:t>Vrbno pod Pradědem, Školení pro Konečné uživatele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55A051-D197-2DB1-48BA-90303F71D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648F0-0035-46F0-A33A-D9046A8001FF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942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28D9A3-93A7-38F3-AB88-F7208EE65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rgbClr val="C00000"/>
                </a:solidFill>
                <a:latin typeface="+mn-lt"/>
              </a:rPr>
              <a:t>Způsobilost a dokladování výdajů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55BAD9-AC75-C4A1-A384-86D2B30E3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cs-CZ" sz="3100" b="1" u="sng" dirty="0">
                <a:solidFill>
                  <a:schemeClr val="tx2"/>
                </a:solidFill>
              </a:rPr>
              <a:t>Zaúčtování a úhrada výdajů</a:t>
            </a:r>
          </a:p>
          <a:p>
            <a:pPr marL="0" indent="0" algn="ctr">
              <a:buNone/>
            </a:pPr>
            <a:endParaRPr lang="cs-CZ" sz="3100" b="1" u="sng" dirty="0">
              <a:solidFill>
                <a:schemeClr val="tx2"/>
              </a:solidFill>
            </a:endParaRPr>
          </a:p>
          <a:p>
            <a:r>
              <a:rPr lang="cs-CZ" sz="2700" dirty="0">
                <a:solidFill>
                  <a:schemeClr val="tx2"/>
                </a:solidFill>
              </a:rPr>
              <a:t>Konečný uživatel vede účetnictví v souladu s národní legislativou, </a:t>
            </a:r>
            <a:r>
              <a:rPr lang="cs-CZ" sz="2700" dirty="0" err="1">
                <a:solidFill>
                  <a:schemeClr val="tx2"/>
                </a:solidFill>
              </a:rPr>
              <a:t>t.z</a:t>
            </a:r>
            <a:r>
              <a:rPr lang="cs-CZ" sz="2700" dirty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r>
              <a:rPr lang="cs-CZ" sz="2700" dirty="0">
                <a:solidFill>
                  <a:schemeClr val="tx2"/>
                </a:solidFill>
              </a:rPr>
              <a:t>     v případě českých konečných uživatelů se zákonem č. 563/1991 Sb., o </a:t>
            </a:r>
          </a:p>
          <a:p>
            <a:pPr marL="0" indent="0">
              <a:buNone/>
            </a:pPr>
            <a:r>
              <a:rPr lang="cs-CZ" sz="2700" dirty="0">
                <a:solidFill>
                  <a:schemeClr val="tx2"/>
                </a:solidFill>
              </a:rPr>
              <a:t>     účetnictví ve znění pozdějších předpisů;</a:t>
            </a:r>
          </a:p>
          <a:p>
            <a:r>
              <a:rPr lang="cs-CZ" sz="2700" dirty="0">
                <a:solidFill>
                  <a:schemeClr val="tx2"/>
                </a:solidFill>
              </a:rPr>
              <a:t>účetnictví spojené s realizací projektu musí být (nejpozději od data</a:t>
            </a:r>
          </a:p>
          <a:p>
            <a:pPr marL="0" indent="0">
              <a:buNone/>
            </a:pPr>
            <a:r>
              <a:rPr lang="cs-CZ" sz="2700" dirty="0">
                <a:solidFill>
                  <a:schemeClr val="tx2"/>
                </a:solidFill>
              </a:rPr>
              <a:t>     registrace projektu) v účetnictví konečného uživatele vedeno odděleně (tj.</a:t>
            </a:r>
            <a:r>
              <a:rPr lang="de-DE" sz="2700" dirty="0">
                <a:solidFill>
                  <a:schemeClr val="tx2"/>
                </a:solidFill>
              </a:rPr>
              <a:t> </a:t>
            </a:r>
            <a:r>
              <a:rPr lang="cs-CZ" sz="2700" dirty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2700" dirty="0">
                <a:solidFill>
                  <a:schemeClr val="tx2"/>
                </a:solidFill>
              </a:rPr>
              <a:t>     </a:t>
            </a:r>
            <a:r>
              <a:rPr lang="de-DE" sz="2700" dirty="0">
                <a:solidFill>
                  <a:schemeClr val="tx2"/>
                </a:solidFill>
              </a:rPr>
              <a:t>je </a:t>
            </a:r>
            <a:r>
              <a:rPr lang="de-DE" sz="2700" dirty="0" err="1">
                <a:solidFill>
                  <a:schemeClr val="tx2"/>
                </a:solidFill>
              </a:rPr>
              <a:t>nutné</a:t>
            </a:r>
            <a:r>
              <a:rPr lang="de-DE" sz="2700" dirty="0">
                <a:solidFill>
                  <a:schemeClr val="tx2"/>
                </a:solidFill>
              </a:rPr>
              <a:t> </a:t>
            </a:r>
            <a:r>
              <a:rPr lang="de-DE" sz="2700" dirty="0" err="1">
                <a:solidFill>
                  <a:schemeClr val="tx2"/>
                </a:solidFill>
              </a:rPr>
              <a:t>vést</a:t>
            </a:r>
            <a:r>
              <a:rPr lang="de-DE" sz="2700" dirty="0">
                <a:solidFill>
                  <a:schemeClr val="tx2"/>
                </a:solidFill>
              </a:rPr>
              <a:t> pro </a:t>
            </a:r>
            <a:r>
              <a:rPr lang="de-DE" sz="2700" dirty="0" err="1">
                <a:solidFill>
                  <a:schemeClr val="tx2"/>
                </a:solidFill>
              </a:rPr>
              <a:t>projekt</a:t>
            </a:r>
            <a:r>
              <a:rPr lang="de-DE" sz="2700" dirty="0">
                <a:solidFill>
                  <a:schemeClr val="tx2"/>
                </a:solidFill>
              </a:rPr>
              <a:t> </a:t>
            </a:r>
            <a:r>
              <a:rPr lang="de-DE" sz="2700" dirty="0" err="1">
                <a:solidFill>
                  <a:schemeClr val="tx2"/>
                </a:solidFill>
              </a:rPr>
              <a:t>oddělenou</a:t>
            </a:r>
            <a:r>
              <a:rPr lang="de-DE" sz="2700" dirty="0">
                <a:solidFill>
                  <a:schemeClr val="tx2"/>
                </a:solidFill>
              </a:rPr>
              <a:t> </a:t>
            </a:r>
            <a:r>
              <a:rPr lang="de-DE" sz="2700" dirty="0" err="1">
                <a:solidFill>
                  <a:schemeClr val="tx2"/>
                </a:solidFill>
              </a:rPr>
              <a:t>analytickou</a:t>
            </a:r>
            <a:r>
              <a:rPr lang="de-DE" sz="2700" dirty="0">
                <a:solidFill>
                  <a:schemeClr val="tx2"/>
                </a:solidFill>
              </a:rPr>
              <a:t> </a:t>
            </a:r>
            <a:r>
              <a:rPr lang="de-DE" sz="2700" dirty="0" err="1">
                <a:solidFill>
                  <a:schemeClr val="tx2"/>
                </a:solidFill>
              </a:rPr>
              <a:t>evidenci</a:t>
            </a:r>
            <a:r>
              <a:rPr lang="de-DE" sz="2700" dirty="0">
                <a:solidFill>
                  <a:schemeClr val="tx2"/>
                </a:solidFill>
              </a:rPr>
              <a:t>); </a:t>
            </a:r>
            <a:endParaRPr lang="cs-CZ" sz="2700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700" dirty="0">
                <a:solidFill>
                  <a:schemeClr val="tx2"/>
                </a:solidFill>
              </a:rPr>
              <a:t>Konečný uživatel je povinen doložit výstupní sestavu dokládající zaúčtování účetních dokladů projektu analyticky, jednotlivé doklady musí být na sestavě identifikovatelné (netýká se zjednodušeného dokladování);</a:t>
            </a:r>
          </a:p>
          <a:p>
            <a:r>
              <a:rPr lang="cs-CZ" sz="2700" dirty="0">
                <a:solidFill>
                  <a:schemeClr val="tx2"/>
                </a:solidFill>
              </a:rPr>
              <a:t>všechny výdaje musí být uhrazeny nejpozději před podáním závěrečného</a:t>
            </a:r>
          </a:p>
          <a:p>
            <a:pPr marL="0" indent="0">
              <a:buNone/>
            </a:pPr>
            <a:r>
              <a:rPr lang="cs-CZ" sz="2700" dirty="0">
                <a:solidFill>
                  <a:schemeClr val="tx2"/>
                </a:solidFill>
              </a:rPr>
              <a:t>     vyúčtování (tzn. nejpozději do 30 dnů od termínu ukončení projektu);</a:t>
            </a:r>
          </a:p>
          <a:p>
            <a:r>
              <a:rPr lang="cs-CZ" sz="2700" dirty="0">
                <a:solidFill>
                  <a:schemeClr val="tx2"/>
                </a:solidFill>
              </a:rPr>
              <a:t>skutečná úhrada výdajů se dokládá příslušným bankovním výpisem nebo</a:t>
            </a:r>
          </a:p>
          <a:p>
            <a:pPr marL="0" indent="0">
              <a:buNone/>
            </a:pPr>
            <a:r>
              <a:rPr lang="cs-CZ" sz="2700" dirty="0">
                <a:solidFill>
                  <a:schemeClr val="tx2"/>
                </a:solidFill>
              </a:rPr>
              <a:t>     výdajovým pokladním dokladem.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5D9E09-1BFB-4F5B-CAFD-B75AB21DA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19.5.2022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4FF549-C5B4-2D84-C43F-3FC00A7F2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633192" cy="365125"/>
          </a:xfrm>
        </p:spPr>
        <p:txBody>
          <a:bodyPr/>
          <a:lstStyle/>
          <a:p>
            <a:pPr>
              <a:defRPr/>
            </a:pPr>
            <a:r>
              <a:rPr lang="cs-CZ" dirty="0"/>
              <a:t>Vrbno pod Pradědem, Školení pro Konečné uživatele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55A051-D197-2DB1-48BA-90303F71D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648F0-0035-46F0-A33A-D9046A8001FF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435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28D9A3-93A7-38F3-AB88-F7208EE65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rgbClr val="C00000"/>
                </a:solidFill>
                <a:latin typeface="+mn-lt"/>
              </a:rPr>
              <a:t>Způsobilost a dokladování výdajů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55BAD9-AC75-C4A1-A384-86D2B30E3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60550"/>
            <a:ext cx="8229600" cy="46958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cs-CZ" sz="3100" b="1" u="sng" dirty="0">
                <a:solidFill>
                  <a:schemeClr val="tx2"/>
                </a:solidFill>
              </a:rPr>
              <a:t>Vykazování výdajů</a:t>
            </a:r>
          </a:p>
          <a:p>
            <a:pPr marL="0" indent="0" algn="ctr">
              <a:buNone/>
            </a:pPr>
            <a:endParaRPr lang="cs-CZ" sz="3100" b="1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2700" dirty="0">
                <a:solidFill>
                  <a:schemeClr val="tx2"/>
                </a:solidFill>
              </a:rPr>
              <a:t>V programu jsou možné 2 způsoby vykazování výdajů:</a:t>
            </a:r>
          </a:p>
          <a:p>
            <a:pPr marL="0" indent="0">
              <a:buNone/>
            </a:pPr>
            <a:r>
              <a:rPr lang="cs-CZ" sz="3100" u="sng" dirty="0">
                <a:solidFill>
                  <a:schemeClr val="tx2"/>
                </a:solidFill>
              </a:rPr>
              <a:t>1. zjednodušené vykazování:</a:t>
            </a:r>
          </a:p>
          <a:p>
            <a:pPr marL="0" indent="0">
              <a:buNone/>
            </a:pPr>
            <a:r>
              <a:rPr lang="cs-CZ" sz="2700" dirty="0">
                <a:solidFill>
                  <a:schemeClr val="tx2"/>
                </a:solidFill>
              </a:rPr>
              <a:t>    financování paušální sazbou, která se určí za použití procentního</a:t>
            </a:r>
          </a:p>
          <a:p>
            <a:pPr marL="0" indent="0">
              <a:buNone/>
            </a:pPr>
            <a:r>
              <a:rPr lang="cs-CZ" sz="2700" dirty="0">
                <a:solidFill>
                  <a:schemeClr val="tx2"/>
                </a:solidFill>
              </a:rPr>
              <a:t>    podílu z jedné nebo více stanovených kategorií nákladů. Použití</a:t>
            </a:r>
          </a:p>
          <a:p>
            <a:pPr marL="0" indent="0">
              <a:buNone/>
            </a:pPr>
            <a:r>
              <a:rPr lang="cs-CZ" sz="2700" dirty="0">
                <a:solidFill>
                  <a:schemeClr val="tx2"/>
                </a:solidFill>
              </a:rPr>
              <a:t>    paušální sazby je potvrzeno ve Smlouvě o financování projektu.</a:t>
            </a:r>
          </a:p>
          <a:p>
            <a:pPr marL="0" indent="0">
              <a:buNone/>
            </a:pPr>
            <a:r>
              <a:rPr lang="cs-CZ" sz="3100" u="sng" dirty="0">
                <a:solidFill>
                  <a:schemeClr val="tx2"/>
                </a:solidFill>
              </a:rPr>
              <a:t>2. úplné vykazování:</a:t>
            </a:r>
          </a:p>
          <a:p>
            <a:pPr marL="0" indent="0">
              <a:buNone/>
            </a:pPr>
            <a:r>
              <a:rPr lang="cs-CZ" sz="2700" dirty="0">
                <a:solidFill>
                  <a:schemeClr val="tx2"/>
                </a:solidFill>
              </a:rPr>
              <a:t>    výdaje jsou vykazovány na základě skutečně vynaložených peněžních</a:t>
            </a:r>
          </a:p>
          <a:p>
            <a:pPr marL="0" indent="0">
              <a:buNone/>
            </a:pPr>
            <a:r>
              <a:rPr lang="cs-CZ" sz="2700" dirty="0">
                <a:solidFill>
                  <a:schemeClr val="tx2"/>
                </a:solidFill>
              </a:rPr>
              <a:t>    prostředků na úhradu způsobilých nákladů, které jsou prokázány</a:t>
            </a:r>
          </a:p>
          <a:p>
            <a:pPr marL="0" indent="0">
              <a:buNone/>
            </a:pPr>
            <a:r>
              <a:rPr lang="cs-CZ" sz="2700" dirty="0">
                <a:solidFill>
                  <a:schemeClr val="tx2"/>
                </a:solidFill>
              </a:rPr>
              <a:t>    účetním, daňovým či jiným dokladem a dokladem o úhradě</a:t>
            </a:r>
          </a:p>
          <a:p>
            <a:pPr marL="0" indent="0">
              <a:buNone/>
            </a:pPr>
            <a:endParaRPr lang="cs-CZ" sz="2700" dirty="0">
              <a:solidFill>
                <a:schemeClr val="tx2"/>
              </a:solidFill>
            </a:endParaRPr>
          </a:p>
          <a:p>
            <a:r>
              <a:rPr lang="cs-CZ" sz="2700" dirty="0">
                <a:solidFill>
                  <a:schemeClr val="tx2"/>
                </a:solidFill>
              </a:rPr>
              <a:t>Volbu mezi zjednodušeným a úplným vykazováním výdajů lze provést ve</a:t>
            </a:r>
          </a:p>
          <a:p>
            <a:pPr marL="0" indent="0">
              <a:buNone/>
            </a:pPr>
            <a:r>
              <a:rPr lang="cs-CZ" sz="2700" dirty="0">
                <a:solidFill>
                  <a:schemeClr val="tx2"/>
                </a:solidFill>
              </a:rPr>
              <a:t>     fázi přípravy, případně schvalování projektové žádosti, změna v průběhu</a:t>
            </a:r>
          </a:p>
          <a:p>
            <a:pPr marL="0" indent="0">
              <a:buNone/>
            </a:pPr>
            <a:r>
              <a:rPr lang="cs-CZ" sz="2700" dirty="0">
                <a:solidFill>
                  <a:schemeClr val="tx2"/>
                </a:solidFill>
              </a:rPr>
              <a:t>     realizace projektu) není možná.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5D9E09-1BFB-4F5B-CAFD-B75AB21DA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19.5.2022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4FF549-C5B4-2D84-C43F-3FC00A7F2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633192" cy="365125"/>
          </a:xfrm>
        </p:spPr>
        <p:txBody>
          <a:bodyPr/>
          <a:lstStyle/>
          <a:p>
            <a:pPr>
              <a:defRPr/>
            </a:pPr>
            <a:r>
              <a:rPr lang="cs-CZ" dirty="0"/>
              <a:t>Vrbno pod Pradědem, Školení pro Konečné uživatele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55A051-D197-2DB1-48BA-90303F71D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648F0-0035-46F0-A33A-D9046A8001FF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641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rgbClr val="C00000"/>
                </a:solidFill>
                <a:latin typeface="+mn-lt"/>
              </a:rPr>
              <a:t>Způsobilost a dokladování výdajů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496855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cs-CZ" sz="2200" b="1" u="sng" dirty="0">
                <a:solidFill>
                  <a:schemeClr val="accent2">
                    <a:lumMod val="50000"/>
                  </a:schemeClr>
                </a:solidFill>
              </a:rPr>
              <a:t>Zjednodušené vykazování výdajů</a:t>
            </a:r>
          </a:p>
          <a:p>
            <a:pPr>
              <a:buNone/>
            </a:pPr>
            <a:r>
              <a:rPr lang="cs-CZ" sz="2000" dirty="0">
                <a:solidFill>
                  <a:schemeClr val="accent2">
                    <a:lumMod val="50000"/>
                  </a:schemeClr>
                </a:solidFill>
              </a:rPr>
              <a:t>Použití financování paušální sazbou je na úrovni programu stanoveno:</a:t>
            </a:r>
          </a:p>
          <a:p>
            <a:r>
              <a:rPr lang="cs-CZ" sz="2200" b="1" dirty="0">
                <a:solidFill>
                  <a:schemeClr val="accent2">
                    <a:lumMod val="50000"/>
                  </a:schemeClr>
                </a:solidFill>
              </a:rPr>
              <a:t>povinně</a:t>
            </a: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cs-CZ" sz="2000" dirty="0">
                <a:solidFill>
                  <a:schemeClr val="accent2">
                    <a:lumMod val="50000"/>
                  </a:schemeClr>
                </a:solidFill>
              </a:rPr>
              <a:t>pro vykazování nepřímých (režijních) nákladů: 15 % z personálních nákladů (žádné personální náklady =&gt; žádná režie)</a:t>
            </a:r>
          </a:p>
          <a:p>
            <a:r>
              <a:rPr lang="cs-CZ" sz="2200" b="1" dirty="0">
                <a:solidFill>
                  <a:schemeClr val="accent2">
                    <a:lumMod val="50000"/>
                  </a:schemeClr>
                </a:solidFill>
              </a:rPr>
              <a:t>fakultativně: </a:t>
            </a:r>
            <a:r>
              <a:rPr lang="cs-CZ" sz="2000" dirty="0">
                <a:solidFill>
                  <a:schemeClr val="accent2">
                    <a:lumMod val="50000"/>
                  </a:schemeClr>
                </a:solidFill>
              </a:rPr>
              <a:t>pro vykazování nákladů na zaměstnance: </a:t>
            </a:r>
            <a:r>
              <a:rPr lang="pl-PL" sz="2000" dirty="0">
                <a:solidFill>
                  <a:schemeClr val="accent2">
                    <a:lumMod val="50000"/>
                  </a:schemeClr>
                </a:solidFill>
              </a:rPr>
              <a:t>pokud náklady na zaměstnance </a:t>
            </a:r>
            <a:r>
              <a:rPr lang="cs-CZ" sz="2000" dirty="0">
                <a:solidFill>
                  <a:schemeClr val="accent2">
                    <a:lumMod val="50000"/>
                  </a:schemeClr>
                </a:solidFill>
              </a:rPr>
              <a:t>nepřekračují 20 % součtu ostatních přímých nákladů  =&gt; vykazování paušálem dle procentuální výše schválené EŘV a uvedené v Smlouvě o financování.</a:t>
            </a:r>
          </a:p>
          <a:p>
            <a:r>
              <a:rPr lang="cs-CZ" sz="2000" dirty="0">
                <a:solidFill>
                  <a:schemeClr val="accent2">
                    <a:lumMod val="50000"/>
                  </a:schemeClr>
                </a:solidFill>
              </a:rPr>
              <a:t>V případě zjednodušeného vykazování výdajů (paušálem) =&gt;příjemce nemusí výdaje dokladovat a takto vykázané výdaje nebudou </a:t>
            </a:r>
            <a:r>
              <a:rPr lang="pl-PL" sz="2000" dirty="0">
                <a:solidFill>
                  <a:schemeClr val="accent2">
                    <a:lumMod val="50000"/>
                  </a:schemeClr>
                </a:solidFill>
              </a:rPr>
              <a:t>ani předmětem kontrol ze strany Správce Fondu, kontrolorů </a:t>
            </a:r>
            <a:r>
              <a:rPr lang="cs-CZ" sz="2000" dirty="0">
                <a:solidFill>
                  <a:schemeClr val="accent2">
                    <a:lumMod val="50000"/>
                  </a:schemeClr>
                </a:solidFill>
              </a:rPr>
              <a:t>nebo </a:t>
            </a:r>
            <a:r>
              <a:rPr lang="cs-CZ" sz="2000" dirty="0" err="1">
                <a:solidFill>
                  <a:schemeClr val="accent2">
                    <a:lumMod val="50000"/>
                  </a:schemeClr>
                </a:solidFill>
              </a:rPr>
              <a:t>auditního</a:t>
            </a:r>
            <a:r>
              <a:rPr lang="cs-CZ" sz="2000" dirty="0">
                <a:solidFill>
                  <a:schemeClr val="accent2">
                    <a:lumMod val="50000"/>
                  </a:schemeClr>
                </a:solidFill>
              </a:rPr>
              <a:t> orgánu. Tyto skutečnosti ovšem nezbavují příjemce povinnosti řádně vést účetnictví/daňovou evidenci.</a:t>
            </a:r>
          </a:p>
          <a:p>
            <a:r>
              <a:rPr lang="cs-CZ" sz="2000" dirty="0">
                <a:solidFill>
                  <a:schemeClr val="accent2">
                    <a:lumMod val="50000"/>
                  </a:schemeClr>
                </a:solidFill>
              </a:rPr>
              <a:t>V průběhu realizace projektu se paušální sazba uplatňuje na skutečně vynaložené a Správcem Fondu schválené ostatní přímé náklady projektu.</a:t>
            </a:r>
            <a:endParaRPr lang="cs-CZ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19.5.2022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849216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Vrbno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pod Pradědem, Školení pro Konečné uživatele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7648F0-0035-46F0-A33A-D9046A8001F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98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C8CF51-4207-0BFC-6B2C-1233CD2F7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rgbClr val="C00000"/>
                </a:solidFill>
                <a:latin typeface="+mn-lt"/>
              </a:rPr>
              <a:t>Způsobilost a dokladování výdajů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70DA9E-E035-B6D1-39EA-005CDC853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1558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cs-CZ" sz="3100" b="1" u="sng" dirty="0">
                <a:solidFill>
                  <a:schemeClr val="tx2"/>
                </a:solidFill>
              </a:rPr>
              <a:t>Nepřímé náklady (režijní)</a:t>
            </a:r>
          </a:p>
          <a:p>
            <a:pPr marL="0" indent="0">
              <a:buNone/>
            </a:pPr>
            <a:endParaRPr lang="cs-CZ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2"/>
                </a:solidFill>
              </a:rPr>
              <a:t>Za nepřímé náklady jsou považovány všechny, které spadají do kategorie kancelářské a administrativní výdaje – zejména:</a:t>
            </a:r>
          </a:p>
          <a:p>
            <a:r>
              <a:rPr lang="cs-CZ" dirty="0">
                <a:solidFill>
                  <a:schemeClr val="tx2"/>
                </a:solidFill>
              </a:rPr>
              <a:t>nájem kancelářských prostor</a:t>
            </a:r>
          </a:p>
          <a:p>
            <a:r>
              <a:rPr lang="cs-CZ" dirty="0">
                <a:solidFill>
                  <a:schemeClr val="tx2"/>
                </a:solidFill>
              </a:rPr>
              <a:t>veřejné služby (např. elektřina, topení, voda)</a:t>
            </a:r>
          </a:p>
          <a:p>
            <a:r>
              <a:rPr lang="cs-CZ" dirty="0">
                <a:solidFill>
                  <a:schemeClr val="tx2"/>
                </a:solidFill>
              </a:rPr>
              <a:t>kancelářské potřeby</a:t>
            </a:r>
          </a:p>
          <a:p>
            <a:r>
              <a:rPr lang="cs-CZ" dirty="0">
                <a:solidFill>
                  <a:schemeClr val="tx2"/>
                </a:solidFill>
              </a:rPr>
              <a:t>všeobecné účetnictví zajišťované uvnitř organizace, která je příjemcem</a:t>
            </a:r>
          </a:p>
          <a:p>
            <a:r>
              <a:rPr lang="cs-CZ" dirty="0">
                <a:solidFill>
                  <a:schemeClr val="tx2"/>
                </a:solidFill>
              </a:rPr>
              <a:t>údržba, úklid a opravy</a:t>
            </a:r>
          </a:p>
          <a:p>
            <a:r>
              <a:rPr lang="cs-CZ" dirty="0">
                <a:solidFill>
                  <a:schemeClr val="tx2"/>
                </a:solidFill>
              </a:rPr>
              <a:t>bezpečnost</a:t>
            </a:r>
          </a:p>
          <a:p>
            <a:r>
              <a:rPr lang="cs-CZ" dirty="0">
                <a:solidFill>
                  <a:schemeClr val="tx2"/>
                </a:solidFill>
              </a:rPr>
              <a:t>systémy informačních technologií – jedná se o systémy, které nebyly pořizovány v přímé souvislosti s realizací projektu a příjemce tyto systémy využívá bez ohledu na realizaci projektu</a:t>
            </a:r>
          </a:p>
          <a:p>
            <a:r>
              <a:rPr lang="cs-CZ" dirty="0">
                <a:solidFill>
                  <a:schemeClr val="tx2"/>
                </a:solidFill>
              </a:rPr>
              <a:t>komunikace (např. telefon, fax, internet, poštovní služby, vizitky)</a:t>
            </a:r>
          </a:p>
          <a:p>
            <a:r>
              <a:rPr lang="cs-CZ" dirty="0">
                <a:solidFill>
                  <a:schemeClr val="tx2"/>
                </a:solidFill>
              </a:rPr>
              <a:t>bankovní poplatky za otevření a správu účtu</a:t>
            </a:r>
          </a:p>
          <a:p>
            <a:r>
              <a:rPr lang="cs-CZ" dirty="0">
                <a:solidFill>
                  <a:schemeClr val="tx2"/>
                </a:solidFill>
              </a:rPr>
              <a:t>poplatky za mezinárodní finanční transakce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A517C3-A106-CBC4-9F7C-4AF171DC3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19.5.2022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00C18F-9DB5-F905-1E8E-C57F51605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993232" cy="365125"/>
          </a:xfrm>
        </p:spPr>
        <p:txBody>
          <a:bodyPr/>
          <a:lstStyle/>
          <a:p>
            <a:pPr>
              <a:defRPr/>
            </a:pPr>
            <a:r>
              <a:rPr lang="cs-CZ" dirty="0"/>
              <a:t>Vrbno pod Pradědem, Školení pro Konečné uživatele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7C2A15-6010-1601-D30F-D88F5146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648F0-0035-46F0-A33A-D9046A8001FF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316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C8CF51-4207-0BFC-6B2C-1233CD2F7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rgbClr val="C00000"/>
                </a:solidFill>
                <a:latin typeface="+mn-lt"/>
              </a:rPr>
              <a:t>Způsobilost a dokladování výdajů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70DA9E-E035-B6D1-39EA-005CDC853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9712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cs-CZ" sz="3100" b="1" u="sng" dirty="0">
                <a:solidFill>
                  <a:schemeClr val="tx2"/>
                </a:solidFill>
              </a:rPr>
              <a:t>Náklady na zaměstnance - paušál</a:t>
            </a:r>
          </a:p>
          <a:p>
            <a:pPr marL="0" indent="0">
              <a:buNone/>
            </a:pPr>
            <a:endParaRPr lang="cs-CZ" sz="3100" b="1" u="sng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2"/>
                </a:solidFill>
              </a:rPr>
              <a:t>V rámci zjednodušeného vykazování výdajů mohou být</a:t>
            </a:r>
          </a:p>
          <a:p>
            <a:pPr marL="0" indent="0">
              <a:buNone/>
            </a:pPr>
            <a:r>
              <a:rPr lang="cs-CZ" dirty="0">
                <a:solidFill>
                  <a:schemeClr val="tx2"/>
                </a:solidFill>
              </a:rPr>
              <a:t>    způsobilé náklady max. do výše 20 % ostatních přímých</a:t>
            </a:r>
          </a:p>
          <a:p>
            <a:pPr marL="0" indent="0">
              <a:buNone/>
            </a:pPr>
            <a:r>
              <a:rPr lang="cs-CZ" dirty="0">
                <a:solidFill>
                  <a:schemeClr val="tx2"/>
                </a:solidFill>
              </a:rPr>
              <a:t>    nákladů. Konkrétní výše paušální sazby bude stanovena po</a:t>
            </a:r>
          </a:p>
          <a:p>
            <a:pPr marL="0" indent="0">
              <a:buNone/>
            </a:pPr>
            <a:r>
              <a:rPr lang="cs-CZ" dirty="0">
                <a:solidFill>
                  <a:schemeClr val="tx2"/>
                </a:solidFill>
              </a:rPr>
              <a:t>    schválení projektu a před uzavřením Smlouvy o financování </a:t>
            </a:r>
          </a:p>
          <a:p>
            <a:pPr marL="0" indent="0">
              <a:buNone/>
            </a:pPr>
            <a:r>
              <a:rPr lang="cs-CZ" dirty="0">
                <a:solidFill>
                  <a:schemeClr val="tx2"/>
                </a:solidFill>
              </a:rPr>
              <a:t>    projektu, přičemž bude založena na poměru personálních</a:t>
            </a:r>
          </a:p>
          <a:p>
            <a:pPr marL="0" indent="0">
              <a:buNone/>
            </a:pPr>
            <a:r>
              <a:rPr lang="cs-CZ" dirty="0">
                <a:solidFill>
                  <a:schemeClr val="tx2"/>
                </a:solidFill>
              </a:rPr>
              <a:t>    nákladů schválených Euroregionálním řídícím výborem na</a:t>
            </a:r>
          </a:p>
          <a:p>
            <a:pPr marL="0" indent="0">
              <a:buNone/>
            </a:pPr>
            <a:r>
              <a:rPr lang="cs-CZ" dirty="0">
                <a:solidFill>
                  <a:schemeClr val="tx2"/>
                </a:solidFill>
              </a:rPr>
              <a:t>    ostatních přímých nákladech projektu.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2"/>
                </a:solidFill>
              </a:rPr>
              <a:t>V průběhu realizace projektu se paušální sazba uplatňuje na</a:t>
            </a:r>
          </a:p>
          <a:p>
            <a:pPr marL="0" indent="0">
              <a:buNone/>
            </a:pPr>
            <a:r>
              <a:rPr lang="cs-CZ" dirty="0">
                <a:solidFill>
                  <a:schemeClr val="tx2"/>
                </a:solidFill>
              </a:rPr>
              <a:t>     skutečně vynaložené a Správcem Fondu schválené ostatní</a:t>
            </a:r>
          </a:p>
          <a:p>
            <a:pPr marL="0" indent="0">
              <a:buNone/>
            </a:pPr>
            <a:r>
              <a:rPr lang="cs-CZ" dirty="0">
                <a:solidFill>
                  <a:schemeClr val="tx2"/>
                </a:solidFill>
              </a:rPr>
              <a:t>     přímé náklady projektu.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A517C3-A106-CBC4-9F7C-4AF171DC3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19.5.2022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00C18F-9DB5-F905-1E8E-C57F51605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993232" cy="365125"/>
          </a:xfrm>
        </p:spPr>
        <p:txBody>
          <a:bodyPr/>
          <a:lstStyle/>
          <a:p>
            <a:pPr>
              <a:defRPr/>
            </a:pPr>
            <a:r>
              <a:rPr lang="cs-CZ" dirty="0"/>
              <a:t>Vrbno pod Pradědem, Školení pro Konečné uživatele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7C2A15-6010-1601-D30F-D88F5146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648F0-0035-46F0-A33A-D9046A8001FF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807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432048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>
                <a:solidFill>
                  <a:srgbClr val="C00000"/>
                </a:solidFill>
                <a:latin typeface="+mn-lt"/>
              </a:rPr>
              <a:t>Obsah školení</a:t>
            </a:r>
            <a:endParaRPr lang="cs-CZ" sz="28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200" dirty="0">
                <a:solidFill>
                  <a:schemeClr val="accent2">
                    <a:lumMod val="50000"/>
                  </a:schemeClr>
                </a:solidFill>
              </a:rPr>
              <a:t>Dokumentace a informace pro KU</a:t>
            </a:r>
          </a:p>
          <a:p>
            <a:pPr>
              <a:buFont typeface="Wingdings" pitchFamily="2" charset="2"/>
              <a:buChar char="v"/>
            </a:pPr>
            <a:r>
              <a:rPr lang="cs-CZ" sz="2200" dirty="0">
                <a:solidFill>
                  <a:schemeClr val="accent2">
                    <a:lumMod val="50000"/>
                  </a:schemeClr>
                </a:solidFill>
              </a:rPr>
              <a:t>Portál pro podávání závěrečného vyúčtování - aplikace MS 2014+</a:t>
            </a:r>
          </a:p>
          <a:p>
            <a:pPr>
              <a:buFont typeface="Wingdings" pitchFamily="2" charset="2"/>
              <a:buChar char="v"/>
            </a:pPr>
            <a:r>
              <a:rPr lang="cs-CZ" sz="2200" dirty="0">
                <a:solidFill>
                  <a:schemeClr val="accent2">
                    <a:lumMod val="50000"/>
                  </a:schemeClr>
                </a:solidFill>
              </a:rPr>
              <a:t>Postup zpracování a kontrola závěrečného vyúčtování</a:t>
            </a:r>
          </a:p>
          <a:p>
            <a:pPr>
              <a:buFont typeface="Wingdings" pitchFamily="2" charset="2"/>
              <a:buChar char="v"/>
            </a:pPr>
            <a:r>
              <a:rPr lang="cs-CZ" sz="2200" dirty="0">
                <a:solidFill>
                  <a:schemeClr val="accent2">
                    <a:lumMod val="50000"/>
                  </a:schemeClr>
                </a:solidFill>
              </a:rPr>
              <a:t>Způsobilost a dokladování výdajů</a:t>
            </a:r>
          </a:p>
          <a:p>
            <a:pPr>
              <a:buFont typeface="Wingdings" pitchFamily="2" charset="2"/>
              <a:buChar char="v"/>
            </a:pPr>
            <a:r>
              <a:rPr lang="cs-CZ" sz="2200" dirty="0">
                <a:solidFill>
                  <a:schemeClr val="accent2">
                    <a:lumMod val="50000"/>
                  </a:schemeClr>
                </a:solidFill>
              </a:rPr>
              <a:t>Zpracování závěrečného vyúčtování – </a:t>
            </a:r>
            <a:r>
              <a:rPr lang="cs-CZ" sz="2200" b="1" dirty="0">
                <a:solidFill>
                  <a:schemeClr val="accent2">
                    <a:lumMod val="50000"/>
                  </a:schemeClr>
                </a:solidFill>
              </a:rPr>
              <a:t>dílčí část</a:t>
            </a:r>
            <a:r>
              <a:rPr lang="cs-CZ" sz="2200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cs-CZ" sz="2200" dirty="0">
                <a:solidFill>
                  <a:schemeClr val="accent2">
                    <a:lumMod val="50000"/>
                  </a:schemeClr>
                </a:solidFill>
              </a:rPr>
              <a:t>Soupiska dokladů a přílohy + MS2014+</a:t>
            </a:r>
          </a:p>
          <a:p>
            <a:pPr lvl="1">
              <a:buFont typeface="Arial" pitchFamily="34" charset="0"/>
              <a:buChar char="•"/>
            </a:pPr>
            <a:r>
              <a:rPr lang="cs-CZ" sz="2200" dirty="0">
                <a:solidFill>
                  <a:schemeClr val="accent2">
                    <a:lumMod val="50000"/>
                  </a:schemeClr>
                </a:solidFill>
              </a:rPr>
              <a:t>Z</a:t>
            </a:r>
            <a:r>
              <a:rPr lang="pt-BR" sz="2200" dirty="0">
                <a:solidFill>
                  <a:schemeClr val="accent2">
                    <a:lumMod val="50000"/>
                  </a:schemeClr>
                </a:solidFill>
              </a:rPr>
              <a:t>práva o realizaci a přílohy + MS2014+</a:t>
            </a:r>
          </a:p>
          <a:p>
            <a:pPr>
              <a:buFont typeface="Wingdings" pitchFamily="2" charset="2"/>
              <a:buChar char="v"/>
            </a:pPr>
            <a:r>
              <a:rPr lang="cs-CZ" sz="2200" dirty="0">
                <a:solidFill>
                  <a:schemeClr val="accent2">
                    <a:lumMod val="50000"/>
                  </a:schemeClr>
                </a:solidFill>
              </a:rPr>
              <a:t> Zpracování závěrečného vyúčtování – </a:t>
            </a:r>
            <a:r>
              <a:rPr lang="cs-CZ" sz="2200" b="1" dirty="0">
                <a:solidFill>
                  <a:schemeClr val="accent2">
                    <a:lumMod val="50000"/>
                  </a:schemeClr>
                </a:solidFill>
              </a:rPr>
              <a:t>souhrnná část</a:t>
            </a:r>
            <a:r>
              <a:rPr lang="cs-CZ" sz="2200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cs-CZ" sz="2200" dirty="0">
                <a:solidFill>
                  <a:schemeClr val="accent2">
                    <a:lumMod val="50000"/>
                  </a:schemeClr>
                </a:solidFill>
              </a:rPr>
              <a:t>Žádost o platbu + MS2014+</a:t>
            </a:r>
          </a:p>
          <a:p>
            <a:pPr lvl="1">
              <a:buFont typeface="Arial" pitchFamily="34" charset="0"/>
              <a:buChar char="•"/>
            </a:pPr>
            <a:r>
              <a:rPr lang="pt-BR" sz="2200" dirty="0">
                <a:solidFill>
                  <a:schemeClr val="accent2">
                    <a:lumMod val="50000"/>
                  </a:schemeClr>
                </a:solidFill>
              </a:rPr>
              <a:t>Souhrnná zpráva o realizaci + MS2014+</a:t>
            </a:r>
          </a:p>
          <a:p>
            <a:pPr>
              <a:buFont typeface="Wingdings" pitchFamily="2" charset="2"/>
              <a:buChar char="v"/>
            </a:pPr>
            <a:r>
              <a:rPr lang="cs-CZ" sz="2200" dirty="0">
                <a:solidFill>
                  <a:schemeClr val="accent2">
                    <a:lumMod val="50000"/>
                  </a:schemeClr>
                </a:solidFill>
              </a:rPr>
              <a:t>Závěr, dotazy, diskuze</a:t>
            </a:r>
            <a:endParaRPr lang="cs-CZ" sz="22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19.5.2022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705200" cy="365125"/>
          </a:xfrm>
        </p:spPr>
        <p:txBody>
          <a:bodyPr/>
          <a:lstStyle/>
          <a:p>
            <a:pPr>
              <a:defRPr/>
            </a:pPr>
            <a:r>
              <a:rPr lang="cs-CZ" dirty="0" err="1"/>
              <a:t>Vrbno</a:t>
            </a:r>
            <a:r>
              <a:rPr lang="cs-CZ" dirty="0"/>
              <a:t> pod Pradědem, Školení pro Konečné uživatele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648F0-0035-46F0-A33A-D9046A8001FF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>
                <a:solidFill>
                  <a:srgbClr val="C00000"/>
                </a:solidFill>
                <a:latin typeface="+mn-lt"/>
              </a:rPr>
              <a:t>Algoritmus výpočtu personálních a režijních výdajů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8229600" cy="417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6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Pořadové číslo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Kategorie nákladů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Částka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1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Náklady na cestování a ubytování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2 500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2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Náklady na externí odborné poradenství a služby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2 500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3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Náklady na vybavení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2 500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1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4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Náklady na pořízení nemovitostí a stavební práce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2 500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C00000"/>
                          </a:solidFill>
                          <a:latin typeface="+mj-lt"/>
                          <a:ea typeface="Calibri"/>
                        </a:rPr>
                        <a:t>5 = 1 + 2 + 3 + 4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C00000"/>
                          </a:solidFill>
                          <a:latin typeface="+mj-lt"/>
                          <a:ea typeface="Calibri"/>
                        </a:rPr>
                        <a:t>Celkem (přímé náklady)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C00000"/>
                          </a:solidFill>
                          <a:latin typeface="+mj-lt"/>
                          <a:ea typeface="Calibri"/>
                        </a:rPr>
                        <a:t>10 000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7030A0"/>
                          </a:solidFill>
                          <a:latin typeface="+mj-lt"/>
                          <a:ea typeface="Calibri"/>
                        </a:rPr>
                        <a:t>6 = 20% z řádku 5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7030A0"/>
                          </a:solidFill>
                          <a:latin typeface="+mj-lt"/>
                          <a:ea typeface="Calibri"/>
                        </a:rPr>
                        <a:t>Náklady na zaměstnance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7030A0"/>
                          </a:solidFill>
                          <a:latin typeface="+mj-lt"/>
                          <a:ea typeface="Calibri"/>
                        </a:rPr>
                        <a:t>2 000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4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7030A0"/>
                          </a:solidFill>
                          <a:latin typeface="+mj-lt"/>
                          <a:ea typeface="Calibri"/>
                        </a:rPr>
                        <a:t>7 = 15 % z řádku 6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7030A0"/>
                          </a:solidFill>
                          <a:latin typeface="+mj-lt"/>
                          <a:ea typeface="Calibri"/>
                        </a:rPr>
                        <a:t>Kancelářské a administrativní výdaje (nepřímé výdaje)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7030A0"/>
                          </a:solidFill>
                          <a:latin typeface="+mj-lt"/>
                          <a:ea typeface="Calibri"/>
                        </a:rPr>
                        <a:t>300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8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j-lt"/>
                          <a:ea typeface="Calibri"/>
                        </a:rPr>
                        <a:t>8 = 5 + 6 + 7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j-lt"/>
                          <a:ea typeface="Calibri"/>
                        </a:rPr>
                        <a:t>Rozpočet projektu celkem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j-lt"/>
                          <a:ea typeface="Calibri"/>
                        </a:rPr>
                        <a:t>12 300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19.5.2022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849216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Vrbno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pod Pradědem, Školení pro Konečné uživatele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7648F0-0035-46F0-A33A-D9046A8001F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56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1"/>
            <a:ext cx="8229600" cy="635917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>
                <a:solidFill>
                  <a:srgbClr val="C00000"/>
                </a:solidFill>
                <a:latin typeface="+mn-lt"/>
              </a:rPr>
              <a:t>Dokladování  výdajů - plné vykazování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412776"/>
            <a:ext cx="8712968" cy="491182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000" dirty="0">
                <a:solidFill>
                  <a:schemeClr val="accent1">
                    <a:lumMod val="50000"/>
                  </a:schemeClr>
                </a:solidFill>
              </a:rPr>
              <a:t>výdaje jsou vykazovány na základě skutečně vynaložených peněžních</a:t>
            </a:r>
          </a:p>
          <a:p>
            <a:pPr>
              <a:buNone/>
            </a:pPr>
            <a:r>
              <a:rPr lang="cs-CZ" sz="2000" dirty="0">
                <a:solidFill>
                  <a:schemeClr val="accent1">
                    <a:lumMod val="50000"/>
                  </a:schemeClr>
                </a:solidFill>
              </a:rPr>
              <a:t>	prostředků na úhradu způsobilých nákladů, které jsou prokázány účetním,</a:t>
            </a:r>
          </a:p>
          <a:p>
            <a:pPr>
              <a:buNone/>
            </a:pPr>
            <a:r>
              <a:rPr lang="cs-CZ" sz="2000" dirty="0">
                <a:solidFill>
                  <a:schemeClr val="accent1">
                    <a:lumMod val="50000"/>
                  </a:schemeClr>
                </a:solidFill>
              </a:rPr>
              <a:t>	daňovým či jiným dokladem a dokladem o úhradě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>
                <a:solidFill>
                  <a:schemeClr val="accent1">
                    <a:lumMod val="50000"/>
                  </a:schemeClr>
                </a:solidFill>
              </a:rPr>
              <a:t>doklady se v rámci závěrečného vyúčtování přikládají k Soupisce</a:t>
            </a:r>
          </a:p>
          <a:p>
            <a:pPr>
              <a:buNone/>
            </a:pPr>
            <a:r>
              <a:rPr lang="cs-CZ" sz="2000" dirty="0">
                <a:solidFill>
                  <a:schemeClr val="accent1">
                    <a:lumMod val="50000"/>
                  </a:schemeClr>
                </a:solidFill>
              </a:rPr>
              <a:t>	výdajů v elektronické podobě</a:t>
            </a:r>
          </a:p>
          <a:p>
            <a:pPr>
              <a:buNone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</a:rPr>
              <a:t>Náležitosti  účetních dokladů: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>
                <a:solidFill>
                  <a:schemeClr val="accent1">
                    <a:lumMod val="50000"/>
                  </a:schemeClr>
                </a:solidFill>
              </a:rPr>
              <a:t>originály účetních dokladů musí být označeny tak, aby z nich byla patrná přímá souvislost s projektem  - musí obsahovat </a:t>
            </a:r>
            <a:r>
              <a:rPr lang="cs-CZ" sz="2000" dirty="0" err="1">
                <a:solidFill>
                  <a:schemeClr val="accent1">
                    <a:lumMod val="50000"/>
                  </a:schemeClr>
                </a:solidFill>
              </a:rPr>
              <a:t>názv</a:t>
            </a:r>
            <a:r>
              <a:rPr lang="cs-CZ" sz="2000" dirty="0">
                <a:solidFill>
                  <a:schemeClr val="accent1">
                    <a:lumMod val="50000"/>
                  </a:schemeClr>
                </a:solidFill>
              </a:rPr>
              <a:t> a registrační číslo projektu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>
                <a:solidFill>
                  <a:schemeClr val="accent1">
                    <a:lumMod val="50000"/>
                  </a:schemeClr>
                </a:solidFill>
              </a:rPr>
              <a:t>faktura musí mít všechny náležitosti dle zákona o účetnictví, popř. zákona o DPH (i když KU o DPH neúčtuje, tak Správce kontroluje správnost vystavených daňových dokladů)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>
                <a:solidFill>
                  <a:schemeClr val="accent1">
                    <a:lumMod val="50000"/>
                  </a:schemeClr>
                </a:solidFill>
              </a:rPr>
              <a:t>paragon jako zjednodušený daňový doklad lze vystavit jen do výše 10 tis. Kč</a:t>
            </a:r>
          </a:p>
          <a:p>
            <a:pPr>
              <a:buNone/>
            </a:pPr>
            <a:r>
              <a:rPr lang="cs-CZ" sz="2000" dirty="0">
                <a:solidFill>
                  <a:schemeClr val="accent1">
                    <a:lumMod val="50000"/>
                  </a:schemeClr>
                </a:solidFill>
              </a:rPr>
              <a:t>     (včetně DPH)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19.5.2022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633192" cy="365125"/>
          </a:xfrm>
        </p:spPr>
        <p:txBody>
          <a:bodyPr/>
          <a:lstStyle/>
          <a:p>
            <a:pPr>
              <a:defRPr/>
            </a:pPr>
            <a:r>
              <a:rPr lang="cs-CZ" dirty="0" err="1"/>
              <a:t>Vrbno</a:t>
            </a:r>
            <a:r>
              <a:rPr lang="cs-CZ" dirty="0"/>
              <a:t> pod Pradědem, Školení pro Konečné uživatele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575DB2-75AF-41E9-A983-0CE340D43BD1}" type="slidenum">
              <a:rPr lang="cs-CZ"/>
              <a:pPr>
                <a:defRPr/>
              </a:pPr>
              <a:t>21</a:t>
            </a:fld>
            <a:endParaRPr lang="cs-CZ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cs-CZ" sz="3200" b="1" dirty="0">
                <a:solidFill>
                  <a:srgbClr val="C00000"/>
                </a:solidFill>
                <a:latin typeface="+mn-lt"/>
              </a:rPr>
              <a:t>Náklady na zaměstnance – plné vykazování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l-PL" sz="2400" dirty="0"/>
              <a:t>1)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V případě, že zaměstnanec pracuje na projektu na celý pracovní úvazek,</a:t>
            </a:r>
          </a:p>
          <a:p>
            <a:pPr>
              <a:buNone/>
            </a:pPr>
            <a:r>
              <a:rPr lang="cs-CZ" sz="2400" dirty="0">
                <a:solidFill>
                  <a:schemeClr val="accent1">
                    <a:lumMod val="50000"/>
                  </a:schemeClr>
                </a:solidFill>
              </a:rPr>
              <a:t>	nemusí povinně vyplňovat výkazy práce (</a:t>
            </a:r>
            <a:r>
              <a:rPr lang="cs-CZ" sz="2400" dirty="0" err="1">
                <a:solidFill>
                  <a:schemeClr val="accent1">
                    <a:lumMod val="50000"/>
                  </a:schemeClr>
                </a:solidFill>
              </a:rPr>
              <a:t>timesheety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</a:rPr>
              <a:t>). Z dokladu o</a:t>
            </a:r>
          </a:p>
          <a:p>
            <a:pPr>
              <a:buNone/>
            </a:pPr>
            <a:r>
              <a:rPr lang="cs-CZ" sz="2400" dirty="0">
                <a:solidFill>
                  <a:schemeClr val="accent1">
                    <a:lumMod val="50000"/>
                  </a:schemeClr>
                </a:solidFill>
              </a:rPr>
              <a:t>	zaměstnání (např. pracovní smlouvy) musí vyplývat, že zaměstnanec</a:t>
            </a:r>
          </a:p>
          <a:p>
            <a:pPr>
              <a:buNone/>
            </a:pPr>
            <a:r>
              <a:rPr lang="cs-CZ" sz="2400" dirty="0">
                <a:solidFill>
                  <a:schemeClr val="accent1">
                    <a:lumMod val="50000"/>
                  </a:schemeClr>
                </a:solidFill>
              </a:rPr>
              <a:t>	provádí činnosti vztahující se výhradně k projektu.</a:t>
            </a:r>
          </a:p>
          <a:p>
            <a:pPr>
              <a:buNone/>
            </a:pPr>
            <a:r>
              <a:rPr lang="cs-CZ" sz="2400" dirty="0">
                <a:solidFill>
                  <a:schemeClr val="accent1">
                    <a:lumMod val="50000"/>
                  </a:schemeClr>
                </a:solidFill>
              </a:rPr>
              <a:t>2) V případě úplného vykazování výdajů se náklady na zaměstnance</a:t>
            </a:r>
          </a:p>
          <a:p>
            <a:pPr>
              <a:buNone/>
            </a:pPr>
            <a:r>
              <a:rPr lang="cs-CZ" sz="2400" dirty="0">
                <a:solidFill>
                  <a:schemeClr val="accent1">
                    <a:lumMod val="50000"/>
                  </a:schemeClr>
                </a:solidFill>
              </a:rPr>
              <a:t>	pracující na projektu na částečný úvazek vypočítají buď jako:</a:t>
            </a:r>
          </a:p>
          <a:p>
            <a:pPr>
              <a:buNone/>
            </a:pPr>
            <a:r>
              <a:rPr lang="cs-CZ" sz="2400" dirty="0">
                <a:solidFill>
                  <a:schemeClr val="accent1">
                    <a:lumMod val="50000"/>
                  </a:schemeClr>
                </a:solidFill>
              </a:rPr>
              <a:t>a) pevně stanovený procentní podíl hrubých mzdových nákladů =&gt; bez   výkazů práce, ale s přesně definovaným popisem činností v projektu např. v náplni práce k pracovní smlouvě</a:t>
            </a:r>
          </a:p>
          <a:p>
            <a:pPr>
              <a:buNone/>
            </a:pPr>
            <a:r>
              <a:rPr lang="cs-CZ" sz="2400" dirty="0">
                <a:solidFill>
                  <a:schemeClr val="accent1">
                    <a:lumMod val="50000"/>
                  </a:schemeClr>
                </a:solidFill>
              </a:rPr>
              <a:t>b)pružný podíl hrubých mzdových nákladů v souladu s počtem hodin</a:t>
            </a:r>
          </a:p>
          <a:p>
            <a:pPr>
              <a:buNone/>
            </a:pPr>
            <a:r>
              <a:rPr lang="cs-CZ" sz="2400" dirty="0">
                <a:solidFill>
                  <a:schemeClr val="accent1">
                    <a:lumMod val="50000"/>
                  </a:schemeClr>
                </a:solidFill>
              </a:rPr>
              <a:t>	odpracovaných na projektu a měnících se každý měsíc =&gt; s výkazy práce  </a:t>
            </a:r>
            <a:r>
              <a:rPr lang="cs-CZ" sz="2200" dirty="0">
                <a:solidFill>
                  <a:schemeClr val="accent1">
                    <a:lumMod val="50000"/>
                  </a:schemeClr>
                </a:solidFill>
              </a:rPr>
              <a:t>(se zaznamenáním 100% pracovní doby zaměstnance, </a:t>
            </a:r>
            <a:r>
              <a:rPr lang="cs-CZ" sz="2200" dirty="0" err="1">
                <a:solidFill>
                  <a:schemeClr val="accent1">
                    <a:lumMod val="50000"/>
                  </a:schemeClr>
                </a:solidFill>
              </a:rPr>
              <a:t>t.z</a:t>
            </a:r>
            <a:r>
              <a:rPr lang="cs-CZ" sz="2200" dirty="0">
                <a:solidFill>
                  <a:schemeClr val="accent1">
                    <a:lumMod val="50000"/>
                  </a:schemeClr>
                </a:solidFill>
              </a:rPr>
              <a:t>. i s uvedením 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</a:rPr>
              <a:t>činností mimo projekt)</a:t>
            </a:r>
          </a:p>
          <a:p>
            <a:pPr>
              <a:buNone/>
            </a:pPr>
            <a:r>
              <a:rPr lang="cs-CZ" sz="2400" dirty="0">
                <a:solidFill>
                  <a:schemeClr val="accent1">
                    <a:lumMod val="50000"/>
                  </a:schemeClr>
                </a:solidFill>
              </a:rPr>
              <a:t>3) V případě DPP a DPČ – výkaz práce (Protokol o provedení práce)</a:t>
            </a:r>
          </a:p>
          <a:p>
            <a:pPr>
              <a:buNone/>
              <a:defRPr/>
            </a:pPr>
            <a:endParaRPr lang="cs-CZ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19.5.2022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633192" cy="365125"/>
          </a:xfrm>
        </p:spPr>
        <p:txBody>
          <a:bodyPr/>
          <a:lstStyle/>
          <a:p>
            <a:pPr>
              <a:defRPr/>
            </a:pPr>
            <a:r>
              <a:rPr lang="cs-CZ" dirty="0" err="1"/>
              <a:t>Vrbno</a:t>
            </a:r>
            <a:r>
              <a:rPr lang="cs-CZ" dirty="0"/>
              <a:t> pod Pradědem, Školení pro Konečné uživatele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648F0-0035-46F0-A33A-D9046A8001FF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rgbClr val="C00000"/>
                </a:solidFill>
                <a:latin typeface="+mn-lt"/>
              </a:rPr>
              <a:t>Náklady na zaměstnance – plné vykazování</a:t>
            </a:r>
            <a:endParaRPr lang="cs-CZ" sz="32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b="1" u="sng" dirty="0">
                <a:solidFill>
                  <a:schemeClr val="accent1">
                    <a:lumMod val="50000"/>
                  </a:schemeClr>
                </a:solidFill>
              </a:rPr>
              <a:t>Přehled dokládaných dokumentů</a:t>
            </a:r>
            <a:r>
              <a:rPr lang="cs-CZ" u="sng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pracovněprávní dokumenty (např. pracovní smlouvy včetně</a:t>
            </a:r>
          </a:p>
          <a:p>
            <a:pPr>
              <a:buNone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	pracovní náplně, platového/mzdového výměru; DPP/DPČ)</a:t>
            </a:r>
          </a:p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výkazy práce (pokud jsou vyžadovány)</a:t>
            </a:r>
          </a:p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stanovení/volba příslušné metody a způsobu výpočtu hodinové</a:t>
            </a:r>
          </a:p>
          <a:p>
            <a:pPr>
              <a:buNone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	sazby u částečných úvazků</a:t>
            </a:r>
          </a:p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doklad o výplatě (výdajový pokladní doklad nebo výpis z účtu)</a:t>
            </a:r>
          </a:p>
          <a:p>
            <a:pPr>
              <a:buNone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	nebo čestné prohlášení jednotlivých zaměstnanců o obdržení</a:t>
            </a:r>
          </a:p>
          <a:p>
            <a:pPr>
              <a:buNone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	mzdy (doložení formou čestného prohlášení jen v případě organizačních složek státu, územních samosprávných celků a</a:t>
            </a:r>
          </a:p>
          <a:p>
            <a:pPr>
              <a:buNone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	jejich příspěvkových organizací)</a:t>
            </a:r>
          </a:p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doklad o úhradě zákonných odvodů zaměstnavatele na sociální a</a:t>
            </a:r>
          </a:p>
          <a:p>
            <a:pPr>
              <a:buNone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	zdravotní pojištění (výpis z účtu)</a:t>
            </a:r>
          </a:p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 sestava „Rekapitulace mezd“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19.5.2022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705200" cy="365125"/>
          </a:xfrm>
        </p:spPr>
        <p:txBody>
          <a:bodyPr/>
          <a:lstStyle/>
          <a:p>
            <a:pPr>
              <a:defRPr/>
            </a:pPr>
            <a:r>
              <a:rPr lang="cs-CZ" dirty="0" err="1"/>
              <a:t>Vrbno</a:t>
            </a:r>
            <a:r>
              <a:rPr lang="cs-CZ" dirty="0"/>
              <a:t> pod Pradědem, Školení pro Konečné uživatele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648F0-0035-46F0-A33A-D9046A8001FF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>
                <a:solidFill>
                  <a:srgbClr val="C00000"/>
                </a:solidFill>
                <a:latin typeface="+mn-lt"/>
              </a:rPr>
              <a:t>Náklady na zaměstnance – plné vykazování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cs-CZ" b="1" u="sng" dirty="0">
                <a:solidFill>
                  <a:schemeClr val="accent1">
                    <a:lumMod val="50000"/>
                  </a:schemeClr>
                </a:solidFill>
              </a:rPr>
              <a:t>Doložení obvyklé výše mezd: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osobní náklady nesmí přesáhnout obvyklou výši v organizaci platnou pro danou pozici – doloží se adekvátním způsobem prostřednictvím stanovení mzdových tabulek/tarifů, platového výměru obdobné pracovní pozice  apod.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v případě, že obdobná pozice v organizaci neexistuje,</a:t>
            </a:r>
          </a:p>
          <a:p>
            <a:pPr>
              <a:buNone/>
            </a:pPr>
            <a:r>
              <a:rPr lang="cs-CZ" dirty="0"/>
              <a:t>	vychází se při stanovení výše z obvyklé výše osobních</a:t>
            </a:r>
          </a:p>
          <a:p>
            <a:pPr>
              <a:buNone/>
            </a:pPr>
            <a:r>
              <a:rPr lang="cs-CZ" dirty="0"/>
              <a:t>	nákladů v daném oboru, čase a místě. V tomto případě jsou</a:t>
            </a:r>
          </a:p>
          <a:p>
            <a:pPr>
              <a:buNone/>
            </a:pPr>
            <a:r>
              <a:rPr lang="cs-CZ" dirty="0"/>
              <a:t>	stanoveny maximální limity pro základní typové pozice bez</a:t>
            </a:r>
          </a:p>
          <a:p>
            <a:pPr>
              <a:buNone/>
            </a:pPr>
            <a:r>
              <a:rPr lang="cs-CZ" dirty="0"/>
              <a:t>	ohledu na druh smlouvy.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19.5.2022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921224" cy="365125"/>
          </a:xfrm>
        </p:spPr>
        <p:txBody>
          <a:bodyPr/>
          <a:lstStyle/>
          <a:p>
            <a:pPr>
              <a:defRPr/>
            </a:pPr>
            <a:r>
              <a:rPr lang="cs-CZ" dirty="0" err="1"/>
              <a:t>Vrbno</a:t>
            </a:r>
            <a:r>
              <a:rPr lang="cs-CZ" dirty="0"/>
              <a:t> pod Pradědem, Školení pro Konečné uživatele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648F0-0035-46F0-A33A-D9046A8001FF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4461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cs-CZ" sz="2700" b="1" dirty="0">
                <a:solidFill>
                  <a:srgbClr val="C00000"/>
                </a:solidFill>
              </a:rPr>
              <a:t>Náklady na cestování a ubytování – plné vykazování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>
                <a:solidFill>
                  <a:schemeClr val="accent1">
                    <a:lumMod val="50000"/>
                  </a:schemeClr>
                </a:solidFill>
              </a:rPr>
              <a:t>Cestovní náhrady zaměstnanců organizace, která je na služební cestu vysílá, spotřeba PHM, výdaje vynaložené na ubytování a stravné, náklady na víza</a:t>
            </a:r>
          </a:p>
          <a:p>
            <a:pPr>
              <a:buNone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</a:rPr>
              <a:t>Cestovní výdaje se dokládají: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>
                <a:solidFill>
                  <a:schemeClr val="accent1">
                    <a:lumMod val="50000"/>
                  </a:schemeClr>
                </a:solidFill>
              </a:rPr>
              <a:t> vyplněnou tabulkou Přehled pracovních cest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>
                <a:solidFill>
                  <a:schemeClr val="accent1">
                    <a:lumMod val="50000"/>
                  </a:schemeClr>
                </a:solidFill>
              </a:rPr>
              <a:t> cestovním příkazem a vyúčtováním pracovní cesty (pozor na uvedení   správné průměrné spotřeby – viz § 158 odst. 4 Zákoníku práce)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>
                <a:solidFill>
                  <a:schemeClr val="accent1">
                    <a:lumMod val="50000"/>
                  </a:schemeClr>
                </a:solidFill>
              </a:rPr>
              <a:t>příslušnými doklady za jízdné, ubytování, popř. další nutné vedlejší výdaje</a:t>
            </a:r>
          </a:p>
          <a:p>
            <a:pPr>
              <a:buNone/>
            </a:pPr>
            <a:r>
              <a:rPr lang="cs-CZ" sz="2000" dirty="0">
                <a:solidFill>
                  <a:schemeClr val="accent1">
                    <a:lumMod val="50000"/>
                  </a:schemeClr>
                </a:solidFill>
              </a:rPr>
              <a:t>	(např. pojištění při zahraničních cestách, parkovné apod.)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>
                <a:solidFill>
                  <a:schemeClr val="accent1">
                    <a:lumMod val="50000"/>
                  </a:schemeClr>
                </a:solidFill>
              </a:rPr>
              <a:t>dalšími relevantními dokumenty (např. kopie technického průkazu, kniha</a:t>
            </a:r>
          </a:p>
          <a:p>
            <a:pPr>
              <a:buNone/>
            </a:pPr>
            <a:r>
              <a:rPr lang="cs-CZ" sz="2000" dirty="0">
                <a:solidFill>
                  <a:schemeClr val="accent1">
                    <a:lumMod val="50000"/>
                  </a:schemeClr>
                </a:solidFill>
              </a:rPr>
              <a:t>	jízd, doklad o nákupu pohonných hmot apod.)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>
                <a:solidFill>
                  <a:schemeClr val="accent1">
                    <a:lumMod val="50000"/>
                  </a:schemeClr>
                </a:solidFill>
              </a:rPr>
              <a:t>vnitřním předpisem zaměstnavatele o pracovních cestách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>
                <a:solidFill>
                  <a:schemeClr val="accent1">
                    <a:lumMod val="50000"/>
                  </a:schemeClr>
                </a:solidFill>
              </a:rPr>
              <a:t>pokladními doklady o proplacení cestovních výdajů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>
                <a:solidFill>
                  <a:schemeClr val="accent1">
                    <a:lumMod val="50000"/>
                  </a:schemeClr>
                </a:solidFill>
              </a:rPr>
              <a:t>Čestné prohlášení k nákladům na cestování a ubytování (jen v případě, že</a:t>
            </a:r>
          </a:p>
          <a:p>
            <a:pPr>
              <a:buNone/>
            </a:pPr>
            <a:r>
              <a:rPr lang="cs-CZ" sz="2000" dirty="0">
                <a:solidFill>
                  <a:schemeClr val="accent1">
                    <a:lumMod val="50000"/>
                  </a:schemeClr>
                </a:solidFill>
              </a:rPr>
              <a:t>	náklady na zaměstnance jsou nárokovány na základě paušální sazby)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19.5.2022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633192" cy="365125"/>
          </a:xfrm>
        </p:spPr>
        <p:txBody>
          <a:bodyPr/>
          <a:lstStyle/>
          <a:p>
            <a:pPr>
              <a:defRPr/>
            </a:pPr>
            <a:r>
              <a:rPr lang="cs-CZ" dirty="0" err="1"/>
              <a:t>Vrbno</a:t>
            </a:r>
            <a:r>
              <a:rPr lang="cs-CZ" dirty="0"/>
              <a:t> pod Pradědem, Školení pro Konečné uživatele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648F0-0035-46F0-A33A-D9046A8001FF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32859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cs-CZ" sz="2800" b="1" dirty="0">
                <a:solidFill>
                  <a:srgbClr val="C00000"/>
                </a:solidFill>
              </a:rPr>
              <a:t>Náklady na externí odborné poradenství a služby </a:t>
            </a:r>
          </a:p>
          <a:p>
            <a:pPr algn="ctr">
              <a:buNone/>
            </a:pPr>
            <a:r>
              <a:rPr lang="cs-CZ" sz="2800" b="1" dirty="0">
                <a:solidFill>
                  <a:srgbClr val="C00000"/>
                </a:solidFill>
              </a:rPr>
              <a:t>– plné vykazování</a:t>
            </a:r>
          </a:p>
          <a:p>
            <a:pPr algn="ctr">
              <a:buNone/>
            </a:pPr>
            <a:endParaRPr lang="cs-CZ" sz="2500" b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účetní/daňové doklady se zřejmou identifikací předmětu</a:t>
            </a:r>
          </a:p>
          <a:p>
            <a:pPr>
              <a:buNone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	plnění pro posouzení způsobilosti</a:t>
            </a:r>
          </a:p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doklady o zaplacení (VPD, výpisy z bankovního účtu)</a:t>
            </a:r>
          </a:p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příslušné smlouvy (Smlouva o dílo atp.)</a:t>
            </a:r>
          </a:p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doklady k zadávacímu řízení</a:t>
            </a:r>
          </a:p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specifikace provedené činnosti – např. počet normostran u</a:t>
            </a:r>
          </a:p>
          <a:p>
            <a:pPr>
              <a:buNone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	překladů, rozsah v hodinách u tlumočení (pokud to nevyplývá z účetního dokladu)</a:t>
            </a:r>
          </a:p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příp. výpočet alikvotní částky (poměr použití pro projekt)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19.5.2022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705200" cy="365125"/>
          </a:xfrm>
        </p:spPr>
        <p:txBody>
          <a:bodyPr/>
          <a:lstStyle/>
          <a:p>
            <a:pPr>
              <a:defRPr/>
            </a:pPr>
            <a:r>
              <a:rPr lang="cs-CZ" dirty="0" err="1"/>
              <a:t>Vrbno</a:t>
            </a:r>
            <a:r>
              <a:rPr lang="cs-CZ" dirty="0"/>
              <a:t> pod Pradědem, Školení pro Konečné uživatele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648F0-0035-46F0-A33A-D9046A8001FF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rgbClr val="C00000"/>
                </a:solidFill>
                <a:latin typeface="+mn-lt"/>
              </a:rPr>
              <a:t>Náklady na vybavení – plné vykazování</a:t>
            </a:r>
            <a:endParaRPr lang="cs-CZ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924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dirty="0">
                <a:solidFill>
                  <a:schemeClr val="accent2">
                    <a:lumMod val="50000"/>
                  </a:schemeClr>
                </a:solidFill>
              </a:rPr>
              <a:t>účetní/daňové doklady se zřejmou identifikací předmětu plnění pro posouzení způsobilosti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>
                <a:solidFill>
                  <a:schemeClr val="accent2">
                    <a:lumMod val="50000"/>
                  </a:schemeClr>
                </a:solidFill>
              </a:rPr>
              <a:t>doklady o zaplacení  (</a:t>
            </a:r>
            <a:r>
              <a:rPr lang="cs-CZ" sz="2400" dirty="0" err="1">
                <a:solidFill>
                  <a:schemeClr val="accent2">
                    <a:lumMod val="50000"/>
                  </a:schemeClr>
                </a:solidFill>
              </a:rPr>
              <a:t>tj.VPD</a:t>
            </a:r>
            <a:r>
              <a:rPr lang="cs-CZ" sz="2400" dirty="0">
                <a:solidFill>
                  <a:schemeClr val="accent2">
                    <a:lumMod val="50000"/>
                  </a:schemeClr>
                </a:solidFill>
              </a:rPr>
              <a:t>, výpisy z bankovního účtu)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>
                <a:solidFill>
                  <a:schemeClr val="accent2">
                    <a:lumMod val="50000"/>
                  </a:schemeClr>
                </a:solidFill>
              </a:rPr>
              <a:t> příslušné smlouvy ( tj. Smlouva o dílo atp.)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>
                <a:solidFill>
                  <a:schemeClr val="accent2">
                    <a:lumMod val="50000"/>
                  </a:schemeClr>
                </a:solidFill>
              </a:rPr>
              <a:t> doklady k zadávacímu řízení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>
                <a:solidFill>
                  <a:schemeClr val="accent2">
                    <a:lumMod val="50000"/>
                  </a:schemeClr>
                </a:solidFill>
              </a:rPr>
              <a:t> majetková evidence (např. protokol o zařazení majetku do užívání, inventární karta, kniha majetku,  apod.)</a:t>
            </a:r>
          </a:p>
          <a:p>
            <a:pPr>
              <a:buFont typeface="Wingdings" pitchFamily="2" charset="2"/>
              <a:buChar char="Ø"/>
            </a:pPr>
            <a:r>
              <a:rPr lang="pl-PL" sz="2400" dirty="0">
                <a:solidFill>
                  <a:schemeClr val="accent2">
                    <a:lumMod val="50000"/>
                  </a:schemeClr>
                </a:solidFill>
              </a:rPr>
              <a:t> fotodokumentace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>
                <a:solidFill>
                  <a:schemeClr val="accent2">
                    <a:lumMod val="50000"/>
                  </a:schemeClr>
                </a:solidFill>
              </a:rPr>
              <a:t> doložení označení majetku povinnou publicitou</a:t>
            </a:r>
            <a:endParaRPr lang="cs-CZ" sz="21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19.5.2022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849216" cy="365125"/>
          </a:xfrm>
        </p:spPr>
        <p:txBody>
          <a:bodyPr/>
          <a:lstStyle/>
          <a:p>
            <a:pPr>
              <a:defRPr/>
            </a:pPr>
            <a:r>
              <a:rPr lang="cs-CZ" dirty="0" err="1"/>
              <a:t>Vrbno</a:t>
            </a:r>
            <a:r>
              <a:rPr lang="cs-CZ" dirty="0"/>
              <a:t> pod Pradědem, Školení pro Konečné uživatele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648F0-0035-46F0-A33A-D9046A8001FF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b="1" dirty="0">
                <a:solidFill>
                  <a:srgbClr val="C00000"/>
                </a:solidFill>
                <a:latin typeface="+mn-lt"/>
              </a:rPr>
              <a:t>Náklady na stavební práce – plné vykazování</a:t>
            </a:r>
            <a:endParaRPr lang="cs-CZ" sz="32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03244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obdobně jako u majetku a dále pak:</a:t>
            </a:r>
          </a:p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protokol o předání/převzetí díla, dále pokud již byl vydán také kolaudační souhlas nebo rozhodnutí o předčasném užití stavby (nebude v majetkové evidenci), rozhodnutí o prozatímním užívání ke zkušebnímu provozu</a:t>
            </a:r>
          </a:p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kopie zápisů z kontrolních dnů v případě staveb</a:t>
            </a:r>
          </a:p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kopie stavebního deníku</a:t>
            </a:r>
          </a:p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fotodokumentace prací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19.5.2022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849216" cy="365125"/>
          </a:xfrm>
        </p:spPr>
        <p:txBody>
          <a:bodyPr/>
          <a:lstStyle/>
          <a:p>
            <a:pPr>
              <a:defRPr/>
            </a:pPr>
            <a:r>
              <a:rPr lang="cs-CZ" dirty="0" err="1"/>
              <a:t>Vrbno</a:t>
            </a:r>
            <a:r>
              <a:rPr lang="cs-CZ" dirty="0"/>
              <a:t> pod Pradědem, Školení pro Konečné uživatele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648F0-0035-46F0-A33A-D9046A8001FF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571500"/>
            <a:ext cx="8229600" cy="769268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rgbClr val="C00000"/>
                </a:solidFill>
                <a:latin typeface="+mn-lt"/>
              </a:rPr>
              <a:t>Zpracování závěrečného vyúčtování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363272" cy="4824536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cs-CZ" sz="3500" dirty="0">
                <a:solidFill>
                  <a:schemeClr val="accent2">
                    <a:lumMod val="50000"/>
                  </a:schemeClr>
                </a:solidFill>
              </a:rPr>
              <a:t>zpracování je prováděno výhradně v elektronické podobě</a:t>
            </a:r>
          </a:p>
          <a:p>
            <a:pPr>
              <a:buFont typeface="Wingdings" pitchFamily="2" charset="2"/>
              <a:buChar char="Ø"/>
            </a:pPr>
            <a:r>
              <a:rPr lang="cs-CZ" sz="3600" dirty="0">
                <a:solidFill>
                  <a:schemeClr val="accent2">
                    <a:lumMod val="50000"/>
                  </a:schemeClr>
                </a:solidFill>
              </a:rPr>
              <a:t>konečný uživatel je povinen nejpozději do 30 kalendářních dnů od ukončení realizace celého projektu předložit dílčí zprávu o realizaci </a:t>
            </a:r>
            <a:r>
              <a:rPr lang="cs-CZ" sz="3600" dirty="0" err="1">
                <a:solidFill>
                  <a:schemeClr val="accent2">
                    <a:lumMod val="50000"/>
                  </a:schemeClr>
                </a:solidFill>
              </a:rPr>
              <a:t>mikroprojektu</a:t>
            </a:r>
            <a:r>
              <a:rPr lang="cs-CZ" sz="3600" dirty="0">
                <a:solidFill>
                  <a:schemeClr val="accent2">
                    <a:lumMod val="50000"/>
                  </a:schemeClr>
                </a:solidFill>
              </a:rPr>
              <a:t> a </a:t>
            </a:r>
            <a:r>
              <a:rPr lang="pl-PL" sz="3600" dirty="0">
                <a:solidFill>
                  <a:schemeClr val="accent2">
                    <a:lumMod val="50000"/>
                  </a:schemeClr>
                </a:solidFill>
              </a:rPr>
              <a:t>soupisku dokladů mikroprojektu (u projektů typu A =&gt; každý partner zpracuje své dílčí vyúčtování a předloží ho svému Správci FMP na příslušné straně hranice)</a:t>
            </a:r>
          </a:p>
          <a:p>
            <a:pPr>
              <a:buFont typeface="Wingdings" pitchFamily="2" charset="2"/>
              <a:buChar char="Ø"/>
            </a:pPr>
            <a:r>
              <a:rPr lang="cs-CZ" sz="3600" b="1" dirty="0">
                <a:solidFill>
                  <a:schemeClr val="accent2">
                    <a:lumMod val="50000"/>
                  </a:schemeClr>
                </a:solidFill>
              </a:rPr>
              <a:t>dílčí zpráva o realizaci</a:t>
            </a:r>
            <a:r>
              <a:rPr lang="cs-CZ" sz="3600" dirty="0">
                <a:solidFill>
                  <a:schemeClr val="accent2">
                    <a:lumMod val="50000"/>
                  </a:schemeClr>
                </a:solidFill>
              </a:rPr>
              <a:t>: formulář Závěrečná zpráva … je ve WORD + základní údaje v MS2014+ a přílohy</a:t>
            </a:r>
          </a:p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</a:rPr>
              <a:t>soupiska dokladů</a:t>
            </a:r>
            <a:r>
              <a:rPr lang="cs-CZ" sz="3600" dirty="0">
                <a:solidFill>
                  <a:schemeClr val="accent2">
                    <a:lumMod val="50000"/>
                  </a:schemeClr>
                </a:solidFill>
              </a:rPr>
              <a:t>: MS2014+ a „doplňkové“ </a:t>
            </a:r>
            <a:r>
              <a:rPr lang="es-ES" sz="3600" dirty="0">
                <a:solidFill>
                  <a:schemeClr val="accent2">
                    <a:lumMod val="50000"/>
                  </a:schemeClr>
                </a:solidFill>
              </a:rPr>
              <a:t>formuláře ve WORD a EXCEL (rekapitulace mezd, výkazy</a:t>
            </a:r>
            <a:r>
              <a:rPr lang="cs-CZ" sz="3600" dirty="0">
                <a:solidFill>
                  <a:schemeClr val="accent2">
                    <a:lumMod val="50000"/>
                  </a:schemeClr>
                </a:solidFill>
              </a:rPr>
              <a:t> práce pro projekt, přehled pracovních cest v rámci projektu,Čestné prohlášení k Žádosti o platbu, </a:t>
            </a:r>
            <a:r>
              <a:rPr lang="cs-CZ" sz="3600" b="1" dirty="0">
                <a:solidFill>
                  <a:schemeClr val="accent2">
                    <a:lumMod val="50000"/>
                  </a:schemeClr>
                </a:solidFill>
              </a:rPr>
              <a:t>Prohlášení k DPH </a:t>
            </a:r>
            <a:r>
              <a:rPr lang="cs-CZ" sz="3600" dirty="0">
                <a:solidFill>
                  <a:schemeClr val="accent2">
                    <a:lumMod val="50000"/>
                  </a:schemeClr>
                </a:solidFill>
              </a:rPr>
              <a:t>apod.)</a:t>
            </a:r>
            <a:endParaRPr lang="cs-CZ" sz="3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19.5.2022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777208" cy="365125"/>
          </a:xfrm>
        </p:spPr>
        <p:txBody>
          <a:bodyPr/>
          <a:lstStyle/>
          <a:p>
            <a:pPr>
              <a:defRPr/>
            </a:pPr>
            <a:r>
              <a:rPr lang="cs-CZ" dirty="0" err="1"/>
              <a:t>Vrbno</a:t>
            </a:r>
            <a:r>
              <a:rPr lang="cs-CZ" dirty="0"/>
              <a:t> pod Pradědem, Školení pro Konečné uživatele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6C316A-106E-4609-A5A7-16B877205988}" type="slidenum">
              <a:rPr lang="cs-CZ"/>
              <a:pPr>
                <a:defRPr/>
              </a:pPr>
              <a:t>29</a:t>
            </a:fld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1"/>
            <a:ext cx="8229600" cy="635917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rgbClr val="C00000"/>
                </a:solidFill>
                <a:latin typeface="+mn-lt"/>
              </a:rPr>
              <a:t>Zkratky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511256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cs-CZ" sz="2400" dirty="0">
                <a:solidFill>
                  <a:schemeClr val="accent2">
                    <a:lumMod val="50000"/>
                  </a:schemeClr>
                </a:solidFill>
              </a:rPr>
              <a:t>FMP = Fond </a:t>
            </a:r>
            <a:r>
              <a:rPr lang="cs-CZ" sz="2400" dirty="0" err="1">
                <a:solidFill>
                  <a:schemeClr val="accent2">
                    <a:lumMod val="50000"/>
                  </a:schemeClr>
                </a:solidFill>
              </a:rPr>
              <a:t>mikroprojektů</a:t>
            </a: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sz="2400" dirty="0">
                <a:solidFill>
                  <a:schemeClr val="accent2">
                    <a:lumMod val="50000"/>
                  </a:schemeClr>
                </a:solidFill>
              </a:rPr>
              <a:t>Správce FMP = správce Fondu </a:t>
            </a:r>
            <a:r>
              <a:rPr lang="cs-CZ" sz="2400" dirty="0" err="1">
                <a:solidFill>
                  <a:schemeClr val="accent2">
                    <a:lumMod val="50000"/>
                  </a:schemeClr>
                </a:solidFill>
              </a:rPr>
              <a:t>mikroprojektů</a:t>
            </a: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sz="2400" dirty="0">
                <a:solidFill>
                  <a:schemeClr val="accent2">
                    <a:lumMod val="50000"/>
                  </a:schemeClr>
                </a:solidFill>
              </a:rPr>
              <a:t>KU = konečný uživatel (=příjemce dotace z FM)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>
                <a:solidFill>
                  <a:schemeClr val="accent2">
                    <a:lumMod val="50000"/>
                  </a:schemeClr>
                </a:solidFill>
              </a:rPr>
              <a:t>EŘV = </a:t>
            </a:r>
            <a:r>
              <a:rPr lang="cs-CZ" sz="2400" dirty="0" err="1">
                <a:solidFill>
                  <a:schemeClr val="accent2">
                    <a:lumMod val="50000"/>
                  </a:schemeClr>
                </a:solidFill>
              </a:rPr>
              <a:t>Euroregionální</a:t>
            </a:r>
            <a:r>
              <a:rPr lang="cs-CZ" sz="2400" dirty="0">
                <a:solidFill>
                  <a:schemeClr val="accent2">
                    <a:lumMod val="50000"/>
                  </a:schemeClr>
                </a:solidFill>
              </a:rPr>
              <a:t> řídící výbor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>
                <a:solidFill>
                  <a:schemeClr val="accent2">
                    <a:lumMod val="50000"/>
                  </a:schemeClr>
                </a:solidFill>
              </a:rPr>
              <a:t>EFRR = Evropský fond pro regionální rozvoj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>
                <a:solidFill>
                  <a:schemeClr val="accent2">
                    <a:lumMod val="50000"/>
                  </a:schemeClr>
                </a:solidFill>
              </a:rPr>
              <a:t>MMR = Ministerstvo pro místní rozvoj ČR (tj. řídící orgán programu </a:t>
            </a:r>
            <a:r>
              <a:rPr lang="pt-BR" sz="2400" dirty="0">
                <a:solidFill>
                  <a:schemeClr val="accent2">
                    <a:lumMod val="50000"/>
                  </a:schemeClr>
                </a:solidFill>
              </a:rPr>
              <a:t>=</a:t>
            </a:r>
            <a:r>
              <a:rPr lang="cs-CZ" sz="2400" dirty="0">
                <a:solidFill>
                  <a:schemeClr val="accent2">
                    <a:lumMod val="50000"/>
                  </a:schemeClr>
                </a:solidFill>
              </a:rPr>
              <a:t> ŘO)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>
                <a:solidFill>
                  <a:schemeClr val="accent2">
                    <a:lumMod val="50000"/>
                  </a:schemeClr>
                </a:solidFill>
              </a:rPr>
              <a:t>CRR = Centrum pro regionální rozvoj ČR</a:t>
            </a:r>
            <a:r>
              <a:rPr lang="cs-CZ" sz="2400" dirty="0">
                <a:solidFill>
                  <a:schemeClr val="accent2">
                    <a:lumMod val="50000"/>
                  </a:schemeClr>
                </a:solidFill>
              </a:rPr>
              <a:t> tj. národní kontrolor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>
                <a:solidFill>
                  <a:schemeClr val="accent2">
                    <a:lumMod val="50000"/>
                  </a:schemeClr>
                </a:solidFill>
              </a:rPr>
              <a:t>MS2014+ = komplexní monitorovací systém strukturálních fondů</a:t>
            </a:r>
          </a:p>
          <a:p>
            <a:pPr>
              <a:buNone/>
            </a:pPr>
            <a:r>
              <a:rPr lang="cs-CZ" sz="2400" dirty="0">
                <a:solidFill>
                  <a:schemeClr val="accent2">
                    <a:lumMod val="50000"/>
                  </a:schemeClr>
                </a:solidFill>
              </a:rPr>
              <a:t>     pro období 2014-2020 používaný v ČR i PR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>
                <a:solidFill>
                  <a:schemeClr val="accent2">
                    <a:lumMod val="50000"/>
                  </a:schemeClr>
                </a:solidFill>
              </a:rPr>
              <a:t>Dílčí SD = dílčí soupiska dokladů v MS2014+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>
                <a:solidFill>
                  <a:schemeClr val="accent2">
                    <a:lumMod val="50000"/>
                  </a:schemeClr>
                </a:solidFill>
              </a:rPr>
              <a:t>Dílčí ZoR = dílčí zpráva o realizaci v MS2014+</a:t>
            </a: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pl-PL" sz="2400" dirty="0">
                <a:solidFill>
                  <a:schemeClr val="accent2">
                    <a:lumMod val="50000"/>
                  </a:schemeClr>
                </a:solidFill>
              </a:rPr>
              <a:t>ŽoP = žádost o platbu v MS2014+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>
                <a:solidFill>
                  <a:schemeClr val="accent2">
                    <a:lumMod val="50000"/>
                  </a:schemeClr>
                </a:solidFill>
              </a:rPr>
              <a:t>Souhrnná </a:t>
            </a:r>
            <a:r>
              <a:rPr lang="cs-CZ" sz="2400" dirty="0" err="1">
                <a:solidFill>
                  <a:schemeClr val="accent2">
                    <a:lumMod val="50000"/>
                  </a:schemeClr>
                </a:solidFill>
              </a:rPr>
              <a:t>ZoR</a:t>
            </a:r>
            <a:r>
              <a:rPr lang="cs-CZ" sz="2400" dirty="0">
                <a:solidFill>
                  <a:schemeClr val="accent2">
                    <a:lumMod val="50000"/>
                  </a:schemeClr>
                </a:solidFill>
              </a:rPr>
              <a:t> = souhrnná zpráva o realizaci v MS2014+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19.5.2022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705200" cy="365125"/>
          </a:xfrm>
        </p:spPr>
        <p:txBody>
          <a:bodyPr/>
          <a:lstStyle/>
          <a:p>
            <a:pPr>
              <a:defRPr/>
            </a:pPr>
            <a:r>
              <a:rPr lang="cs-CZ" dirty="0" err="1"/>
              <a:t>Vrbno</a:t>
            </a:r>
            <a:r>
              <a:rPr lang="cs-CZ" dirty="0"/>
              <a:t> pod Pradědem, Školení pro Konečné uživatele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DE80E-3510-4A05-BEA1-209F068B42F8}" type="slidenum">
              <a:rPr lang="cs-CZ"/>
              <a:pPr>
                <a:defRPr/>
              </a:pPr>
              <a:t>3</a:t>
            </a:fld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8648"/>
          </a:xfrm>
        </p:spPr>
        <p:txBody>
          <a:bodyPr>
            <a:noAutofit/>
          </a:bodyPr>
          <a:lstStyle/>
          <a:p>
            <a:pPr algn="ctr"/>
            <a:r>
              <a:rPr lang="cs-CZ" sz="2400" b="1" dirty="0">
                <a:solidFill>
                  <a:srgbClr val="C00000"/>
                </a:solidFill>
                <a:latin typeface="+mn-lt"/>
              </a:rPr>
              <a:t>Prohlášení k DPH - vyplnění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19.5.2022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993232" cy="365125"/>
          </a:xfrm>
        </p:spPr>
        <p:txBody>
          <a:bodyPr/>
          <a:lstStyle/>
          <a:p>
            <a:pPr>
              <a:defRPr/>
            </a:pPr>
            <a:r>
              <a:rPr lang="cs-CZ" dirty="0" err="1"/>
              <a:t>Vrbno</a:t>
            </a:r>
            <a:r>
              <a:rPr lang="cs-CZ" dirty="0"/>
              <a:t> pod Pradědem, Školení pro Konečné uživatele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648F0-0035-46F0-A33A-D9046A8001FF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  <p:pic>
        <p:nvPicPr>
          <p:cNvPr id="7" name="Zástupný symbol pro obsah 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7616005" cy="512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rgbClr val="C00000"/>
                </a:solidFill>
                <a:latin typeface="+mn-lt"/>
              </a:rPr>
              <a:t>Zpracování závěrečného vyúčtování – Soupiska dokladů</a:t>
            </a:r>
            <a:endParaRPr lang="cs-CZ" sz="24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sz="2000" dirty="0">
                <a:solidFill>
                  <a:schemeClr val="accent2">
                    <a:lumMod val="50000"/>
                  </a:schemeClr>
                </a:solidFill>
              </a:rPr>
              <a:t>prvním krokem po přihlášení do MS2014+ je založení Soupisky dokladů (levá část menu v detailu projektu)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>
              <a:buNone/>
            </a:pPr>
            <a:endParaRPr lang="cs-CZ" dirty="0"/>
          </a:p>
          <a:p>
            <a:pPr>
              <a:buFont typeface="Wingdings" pitchFamily="2" charset="2"/>
              <a:buChar char="Ø"/>
            </a:pPr>
            <a:r>
              <a:rPr lang="cs-CZ" sz="2000" dirty="0">
                <a:solidFill>
                  <a:schemeClr val="accent2">
                    <a:lumMod val="50000"/>
                  </a:schemeClr>
                </a:solidFill>
              </a:rPr>
              <a:t>detail soupisky obsahuje několik záložek, které je třeba postupně vyplnit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19.5.2022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849216" cy="365125"/>
          </a:xfrm>
        </p:spPr>
        <p:txBody>
          <a:bodyPr/>
          <a:lstStyle/>
          <a:p>
            <a:pPr>
              <a:defRPr/>
            </a:pPr>
            <a:r>
              <a:rPr lang="cs-CZ" dirty="0" err="1"/>
              <a:t>Vrbno</a:t>
            </a:r>
            <a:r>
              <a:rPr lang="cs-CZ" dirty="0"/>
              <a:t> pod Pradědem, Školení pro Konečné uživatele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648F0-0035-46F0-A33A-D9046A8001FF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1944216" cy="19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996952"/>
            <a:ext cx="6219812" cy="9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437112"/>
            <a:ext cx="21431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600" b="1" dirty="0">
                <a:solidFill>
                  <a:srgbClr val="C00000"/>
                </a:solidFill>
                <a:latin typeface="+mn-lt"/>
              </a:rPr>
              <a:t>Zpracování závěrečného vyúčtování – Souhrnná soupiska</a:t>
            </a:r>
            <a:endParaRPr lang="cs-CZ" sz="26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záložka „souhrnná soupiska“ má několik bloků:</a:t>
            </a:r>
          </a:p>
          <a:p>
            <a:pPr>
              <a:buNone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     • vyplnit evidenční číslo/označení soupisky</a:t>
            </a:r>
          </a:p>
          <a:p>
            <a:pPr>
              <a:buNone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     • vybrat subjekt</a:t>
            </a:r>
          </a:p>
          <a:p>
            <a:pPr>
              <a:buNone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     • načíst „přepočet dokladů aktuálním kurzem“</a:t>
            </a:r>
          </a:p>
          <a:p>
            <a:pPr>
              <a:buNone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     • naplnit data z dokladů soupisky</a:t>
            </a:r>
          </a:p>
          <a:p>
            <a:pPr>
              <a:buNone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     • v případě paušálů vyplnit textové pole „Prokázaná výše nepřímých</a:t>
            </a:r>
          </a:p>
          <a:p>
            <a:pPr>
              <a:buNone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       /paušálních nákladů“ </a:t>
            </a:r>
          </a:p>
          <a:p>
            <a:pPr>
              <a:buNone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     • v případě příjmů z realizace projektu vyplnit textové pole „Jiné peněžní příjmy   – vykazované“</a:t>
            </a:r>
          </a:p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 záložka „přílohy“ – vložit přílohy v elektronické podobě společné pro všechny</a:t>
            </a:r>
          </a:p>
          <a:p>
            <a:pPr>
              <a:buNone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      nárokované výdaje (povinná příloha Čestné prohlášení k žádosti o platbu,  </a:t>
            </a:r>
          </a:p>
          <a:p>
            <a:pPr>
              <a:buNone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	 Prohlášení k DPH, účetní sestava dokládající analytickou evidenci výdajů, </a:t>
            </a:r>
          </a:p>
          <a:p>
            <a:pPr>
              <a:buNone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      příjmy projektu, interní směrnice organizace, aj.)</a:t>
            </a:r>
          </a:p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záložka „soupiska příjmů“ – vyplňuje se pokud jsou v rámci projektu vykázány příjmy  - tzv. Jiné peněžní příjmy  </a:t>
            </a:r>
          </a:p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záložka „podpis dílčí soupisky dokladů“  - záložka se aktivuje až ve chvíli, kdy je soupiska </a:t>
            </a:r>
            <a:r>
              <a:rPr lang="cs-CZ" dirty="0" err="1">
                <a:solidFill>
                  <a:schemeClr val="accent2">
                    <a:lumMod val="50000"/>
                  </a:schemeClr>
                </a:solidFill>
              </a:rPr>
              <a:t>finalizována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. Finalizace se provede skrze tlačítka v horní části stránky. Prvním krokem je provést kontrolu (1) a pokud kontrola nevykáže žádnou chybu, je možné </a:t>
            </a:r>
            <a:r>
              <a:rPr lang="cs-CZ" dirty="0" err="1">
                <a:solidFill>
                  <a:schemeClr val="accent2">
                    <a:lumMod val="50000"/>
                  </a:schemeClr>
                </a:solidFill>
              </a:rPr>
              <a:t>finalizovat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 změněno</a:t>
            </a:r>
          </a:p>
          <a:p>
            <a:pPr>
              <a:buNone/>
            </a:pP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19.5.2022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633192" cy="365125"/>
          </a:xfrm>
        </p:spPr>
        <p:txBody>
          <a:bodyPr/>
          <a:lstStyle/>
          <a:p>
            <a:pPr>
              <a:defRPr/>
            </a:pPr>
            <a:r>
              <a:rPr lang="cs-CZ" dirty="0" err="1"/>
              <a:t>Vrbno</a:t>
            </a:r>
            <a:r>
              <a:rPr lang="cs-CZ" dirty="0"/>
              <a:t> pod Pradědem, Školení pro Konečné uživatele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648F0-0035-46F0-A33A-D9046A8001FF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628800"/>
            <a:ext cx="21431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5805264"/>
            <a:ext cx="5714085" cy="58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rgbClr val="C00000"/>
                </a:solidFill>
                <a:latin typeface="+mn-lt"/>
              </a:rPr>
              <a:t>Zpracování závěrečného vyúčtování </a:t>
            </a:r>
            <a:r>
              <a:rPr lang="cs-CZ" sz="2400" b="1" dirty="0">
                <a:solidFill>
                  <a:srgbClr val="C00000"/>
                </a:solidFill>
                <a:latin typeface="+mn-lt"/>
              </a:rPr>
              <a:t>– SD </a:t>
            </a:r>
            <a:r>
              <a:rPr lang="cs-CZ" sz="2800" b="1" dirty="0">
                <a:solidFill>
                  <a:srgbClr val="C00000"/>
                </a:solidFill>
                <a:latin typeface="+mn-lt"/>
              </a:rPr>
              <a:t>- 1</a:t>
            </a:r>
            <a:endParaRPr lang="cs-CZ" sz="2800" dirty="0"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19.5.2022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777208" cy="365125"/>
          </a:xfrm>
        </p:spPr>
        <p:txBody>
          <a:bodyPr/>
          <a:lstStyle/>
          <a:p>
            <a:pPr>
              <a:defRPr/>
            </a:pPr>
            <a:r>
              <a:rPr lang="cs-CZ" dirty="0" err="1"/>
              <a:t>Vrbno</a:t>
            </a:r>
            <a:r>
              <a:rPr lang="cs-CZ" dirty="0"/>
              <a:t> pod Pradědem, Školení pro Konečné uživatele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648F0-0035-46F0-A33A-D9046A8001FF}" type="slidenum">
              <a:rPr lang="cs-CZ" smtClean="0"/>
              <a:pPr>
                <a:defRPr/>
              </a:pPr>
              <a:t>33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sz="1800" b="1" dirty="0">
                <a:solidFill>
                  <a:schemeClr val="accent2">
                    <a:lumMod val="50000"/>
                  </a:schemeClr>
                </a:solidFill>
              </a:rPr>
              <a:t>Záložka „SD-1 Účetní/daňové doklady“ – </a:t>
            </a:r>
            <a:r>
              <a:rPr lang="cs-CZ" sz="1800" dirty="0">
                <a:solidFill>
                  <a:schemeClr val="accent2">
                    <a:lumMod val="50000"/>
                  </a:schemeClr>
                </a:solidFill>
              </a:rPr>
              <a:t>zde vkládáme jednotlivé výdaje, postupně dle aktuálního podrobného rozpočtu </a:t>
            </a:r>
            <a:r>
              <a:rPr lang="cs-CZ" sz="1800" dirty="0" err="1">
                <a:solidFill>
                  <a:schemeClr val="accent2">
                    <a:lumMod val="50000"/>
                  </a:schemeClr>
                </a:solidFill>
              </a:rPr>
              <a:t>mikroprojektu</a:t>
            </a:r>
            <a:endParaRPr lang="cs-CZ" sz="18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cs-CZ" sz="1800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87DDB56-D4C5-5824-9834-6F87B1897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306988"/>
            <a:ext cx="5474682" cy="401761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rgbClr val="C00000"/>
                </a:solidFill>
                <a:latin typeface="+mn-lt"/>
              </a:rPr>
              <a:t>Zpracování závěrečného vyúčtování – SD - 1</a:t>
            </a:r>
            <a:endParaRPr lang="cs-CZ" sz="28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</a:rPr>
              <a:t>Ke každému dokladu je třeba vyplnit minimálně jednu přílohu – </a:t>
            </a:r>
            <a:r>
              <a:rPr lang="cs-CZ" sz="1600" b="1" dirty="0">
                <a:solidFill>
                  <a:srgbClr val="C00000"/>
                </a:solidFill>
              </a:rPr>
              <a:t>oskenovaný originál dokladu nebo faktury. 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</a:rPr>
              <a:t>Fyzicky se doklady již nepřikládají. U každé přílohy je třeba vyplnit název dokumentu a pomocí tlačítka 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</a:rPr>
              <a:t>„Soubor“ vybrat z vašeho počítače příslušný soubor. 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</a:rPr>
              <a:t>Do pole 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</a:rPr>
              <a:t>„Popis dokumentu“ (jde-li např. o soubor dokumentů, tak je nutno upřesnit co je obsahem), můžeme doplnit ke které projektové aktivitě a položce rozpočtu se výdaj vztahuje.</a:t>
            </a:r>
          </a:p>
          <a:p>
            <a:pPr algn="just">
              <a:buFont typeface="Wingdings" pitchFamily="2" charset="2"/>
              <a:buChar char="Ø"/>
            </a:pPr>
            <a:endParaRPr lang="cs-CZ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cs-CZ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cs-CZ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19.5.2022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705200" cy="365125"/>
          </a:xfrm>
        </p:spPr>
        <p:txBody>
          <a:bodyPr/>
          <a:lstStyle/>
          <a:p>
            <a:pPr>
              <a:defRPr/>
            </a:pPr>
            <a:r>
              <a:rPr lang="cs-CZ" dirty="0" err="1"/>
              <a:t>Vrbno</a:t>
            </a:r>
            <a:r>
              <a:rPr lang="cs-CZ" dirty="0"/>
              <a:t> pod Pradědem, Školení pro Konečné uživatele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648F0-0035-46F0-A33A-D9046A8001FF}" type="slidenum">
              <a:rPr lang="cs-CZ" smtClean="0"/>
              <a:pPr>
                <a:defRPr/>
              </a:pPr>
              <a:t>34</a:t>
            </a:fld>
            <a:endParaRPr lang="cs-CZ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96951"/>
            <a:ext cx="8280920" cy="311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800" b="1" dirty="0">
                <a:solidFill>
                  <a:srgbClr val="C00000"/>
                </a:solidFill>
                <a:latin typeface="+mn-lt"/>
              </a:rPr>
              <a:t>Zpracování závěrečného vyúčtování – Zpráva o realizaci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04056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cs-CZ" sz="1800" dirty="0">
                <a:solidFill>
                  <a:schemeClr val="accent2">
                    <a:lumMod val="50000"/>
                  </a:schemeClr>
                </a:solidFill>
              </a:rPr>
              <a:t>dalším krokem k vytvoření závěrečného vyúčtování je založení Zprávy o </a:t>
            </a:r>
            <a:r>
              <a:rPr lang="pl-PL" sz="1800" dirty="0">
                <a:solidFill>
                  <a:schemeClr val="accent2">
                    <a:lumMod val="50000"/>
                  </a:schemeClr>
                </a:solidFill>
              </a:rPr>
              <a:t>realizaci (levá část menu v detailu projektu „Zpráva o realizaci“). </a:t>
            </a:r>
            <a:r>
              <a:rPr lang="cs-CZ" sz="1800" dirty="0">
                <a:solidFill>
                  <a:schemeClr val="accent2">
                    <a:lumMod val="50000"/>
                  </a:schemeClr>
                </a:solidFill>
              </a:rPr>
              <a:t>Tím dojde automaticky k založení nové souhrnné zprávy o realizaci a spustí se na pozadí generování dílčích zpráv. </a:t>
            </a:r>
          </a:p>
          <a:p>
            <a:pPr algn="just">
              <a:buFont typeface="Wingdings" pitchFamily="2" charset="2"/>
              <a:buChar char="Ø"/>
            </a:pPr>
            <a:endParaRPr lang="cs-CZ" sz="18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cs-CZ" sz="18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cs-CZ" sz="18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cs-CZ" sz="18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None/>
            </a:pPr>
            <a:endParaRPr lang="cs-CZ" sz="18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cs-CZ" sz="1800" dirty="0">
                <a:solidFill>
                  <a:schemeClr val="accent2">
                    <a:lumMod val="50000"/>
                  </a:schemeClr>
                </a:solidFill>
              </a:rPr>
              <a:t>vygenerování dílčí zprávy může trvat i několik minut a poté ji naleznete pod tlačítkem </a:t>
            </a:r>
            <a:r>
              <a:rPr lang="cs-CZ" sz="1800" b="1" dirty="0">
                <a:solidFill>
                  <a:schemeClr val="accent2">
                    <a:lumMod val="50000"/>
                  </a:schemeClr>
                </a:solidFill>
              </a:rPr>
              <a:t>„Dílčí zprávy o realizaci“. Kliknutím na název vašeho subjektu se otevře formulář pro dílčí zprávu o realizaci.</a:t>
            </a:r>
          </a:p>
          <a:p>
            <a:pPr algn="just">
              <a:buFont typeface="Wingdings" pitchFamily="2" charset="2"/>
              <a:buChar char="Ø"/>
            </a:pPr>
            <a:endParaRPr lang="cs-CZ" sz="18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cs-CZ" sz="20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cs-CZ" sz="20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cs-CZ" sz="22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cs-CZ" sz="2200" dirty="0"/>
          </a:p>
          <a:p>
            <a:endParaRPr lang="cs-CZ" sz="22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19.5.2022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777208" cy="365125"/>
          </a:xfrm>
        </p:spPr>
        <p:txBody>
          <a:bodyPr/>
          <a:lstStyle/>
          <a:p>
            <a:pPr>
              <a:defRPr/>
            </a:pPr>
            <a:r>
              <a:rPr lang="cs-CZ" dirty="0" err="1"/>
              <a:t>Vrbno</a:t>
            </a:r>
            <a:r>
              <a:rPr lang="cs-CZ" dirty="0"/>
              <a:t> pod Pradědem, Školení pro Konečné uživatele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648F0-0035-46F0-A33A-D9046A8001FF}" type="slidenum">
              <a:rPr lang="cs-CZ" smtClean="0"/>
              <a:pPr>
                <a:defRPr/>
              </a:pPr>
              <a:t>35</a:t>
            </a:fld>
            <a:endParaRPr lang="cs-CZ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856976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085184"/>
            <a:ext cx="82809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rmAutofit/>
          </a:bodyPr>
          <a:lstStyle/>
          <a:p>
            <a:pPr algn="ctr"/>
            <a:r>
              <a:rPr lang="cs-CZ" sz="2200" b="1" dirty="0">
                <a:solidFill>
                  <a:srgbClr val="C00000"/>
                </a:solidFill>
                <a:latin typeface="+mn-lt"/>
              </a:rPr>
              <a:t>Zpracování závěrečného vyúčtování – Dílčí zpráva o realizaci</a:t>
            </a:r>
            <a:endParaRPr lang="cs-CZ" sz="22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200" dirty="0">
                <a:solidFill>
                  <a:schemeClr val="accent2">
                    <a:lumMod val="50000"/>
                  </a:schemeClr>
                </a:solidFill>
              </a:rPr>
              <a:t>Dílčí zpráva o realizaci obsahuje několik záložek:</a:t>
            </a:r>
          </a:p>
          <a:p>
            <a:pPr>
              <a:buFont typeface="Wingdings" pitchFamily="2" charset="2"/>
              <a:buChar char="Ø"/>
            </a:pPr>
            <a:endParaRPr lang="cs-CZ" sz="22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cs-CZ" sz="22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cs-CZ" sz="22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cs-CZ" sz="22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cs-CZ" sz="22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cs-CZ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19.5.2022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705200" cy="365125"/>
          </a:xfrm>
        </p:spPr>
        <p:txBody>
          <a:bodyPr/>
          <a:lstStyle/>
          <a:p>
            <a:pPr>
              <a:defRPr/>
            </a:pPr>
            <a:r>
              <a:rPr lang="cs-CZ" dirty="0" err="1"/>
              <a:t>Vrbno</a:t>
            </a:r>
            <a:r>
              <a:rPr lang="cs-CZ" dirty="0"/>
              <a:t> pod Pradědem, Školení pro Konečné uživatele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648F0-0035-46F0-A33A-D9046A8001FF}" type="slidenum">
              <a:rPr lang="cs-CZ" smtClean="0"/>
              <a:pPr>
                <a:defRPr/>
              </a:pPr>
              <a:t>36</a:t>
            </a:fld>
            <a:endParaRPr lang="cs-CZ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556792"/>
            <a:ext cx="2952328" cy="436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pPr algn="ctr"/>
            <a:r>
              <a:rPr lang="cs-CZ" sz="2200" b="1" dirty="0">
                <a:solidFill>
                  <a:srgbClr val="C00000"/>
                </a:solidFill>
                <a:latin typeface="+mn-lt"/>
              </a:rPr>
              <a:t>Zpracování závěrečného vyúčtování – Dílčí zpráva o realizaci</a:t>
            </a:r>
            <a:endParaRPr lang="cs-CZ" sz="22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5112568"/>
          </a:xfrm>
        </p:spPr>
        <p:txBody>
          <a:bodyPr>
            <a:normAutofit fontScale="47500" lnSpcReduction="20000"/>
          </a:bodyPr>
          <a:lstStyle/>
          <a:p>
            <a:pPr algn="just">
              <a:buFont typeface="Arial" pitchFamily="34" charset="0"/>
              <a:buChar char="•"/>
            </a:pPr>
            <a:r>
              <a:rPr lang="cs-CZ" sz="2900" dirty="0">
                <a:solidFill>
                  <a:schemeClr val="accent2">
                    <a:lumMod val="50000"/>
                  </a:schemeClr>
                </a:solidFill>
              </a:rPr>
              <a:t>záložka </a:t>
            </a:r>
            <a:r>
              <a:rPr lang="cs-CZ" sz="2900" b="1" dirty="0">
                <a:solidFill>
                  <a:schemeClr val="accent2">
                    <a:lumMod val="50000"/>
                  </a:schemeClr>
                </a:solidFill>
              </a:rPr>
              <a:t>„Informace o zprávě“ </a:t>
            </a:r>
            <a:r>
              <a:rPr lang="cs-CZ" sz="2900" dirty="0">
                <a:solidFill>
                  <a:schemeClr val="accent2">
                    <a:lumMod val="50000"/>
                  </a:schemeClr>
                </a:solidFill>
              </a:rPr>
              <a:t>– přiřadit/vybrat relevantní zpracovanou soupisku dokladů, vyplnit kontaktní údaje</a:t>
            </a:r>
          </a:p>
          <a:p>
            <a:pPr algn="just">
              <a:buFont typeface="Arial" pitchFamily="34" charset="0"/>
              <a:buChar char="•"/>
            </a:pPr>
            <a:r>
              <a:rPr lang="cs-CZ" sz="2900" dirty="0">
                <a:solidFill>
                  <a:schemeClr val="accent2">
                    <a:lumMod val="50000"/>
                  </a:schemeClr>
                </a:solidFill>
              </a:rPr>
              <a:t>záložka </a:t>
            </a:r>
            <a:r>
              <a:rPr lang="cs-CZ" sz="2900" b="1" dirty="0">
                <a:solidFill>
                  <a:schemeClr val="accent2">
                    <a:lumMod val="50000"/>
                  </a:schemeClr>
                </a:solidFill>
              </a:rPr>
              <a:t>„Informace o problémech“ – </a:t>
            </a:r>
            <a:r>
              <a:rPr lang="cs-CZ" sz="2900" dirty="0">
                <a:solidFill>
                  <a:schemeClr val="accent2">
                    <a:lumMod val="50000"/>
                  </a:schemeClr>
                </a:solidFill>
              </a:rPr>
              <a:t>zde je možno popsat případné problémy, které se při realizaci vyskytly </a:t>
            </a:r>
          </a:p>
          <a:p>
            <a:pPr algn="just">
              <a:buFont typeface="Arial" pitchFamily="34" charset="0"/>
              <a:buChar char="•"/>
            </a:pPr>
            <a:r>
              <a:rPr lang="cs-CZ" sz="2900" dirty="0">
                <a:solidFill>
                  <a:schemeClr val="accent2">
                    <a:lumMod val="50000"/>
                  </a:schemeClr>
                </a:solidFill>
              </a:rPr>
              <a:t>záložka  </a:t>
            </a:r>
            <a:r>
              <a:rPr lang="cs-CZ" sz="2900" b="1" dirty="0">
                <a:solidFill>
                  <a:schemeClr val="accent2">
                    <a:lumMod val="50000"/>
                  </a:schemeClr>
                </a:solidFill>
              </a:rPr>
              <a:t>„Popis“ – </a:t>
            </a:r>
            <a:r>
              <a:rPr lang="cs-CZ" sz="2900" dirty="0">
                <a:solidFill>
                  <a:schemeClr val="accent2">
                    <a:lumMod val="50000"/>
                  </a:schemeClr>
                </a:solidFill>
              </a:rPr>
              <a:t>zde je třeba popsat pokrok v rámci dílčí části projektu za sledované období</a:t>
            </a:r>
          </a:p>
          <a:p>
            <a:pPr algn="just">
              <a:buFont typeface="Arial" pitchFamily="34" charset="0"/>
              <a:buChar char="•"/>
            </a:pPr>
            <a:r>
              <a:rPr lang="cs-CZ" sz="2900" dirty="0">
                <a:solidFill>
                  <a:schemeClr val="accent2">
                    <a:lumMod val="50000"/>
                  </a:schemeClr>
                </a:solidFill>
              </a:rPr>
              <a:t>záložka </a:t>
            </a:r>
            <a:r>
              <a:rPr lang="cs-CZ" sz="2900" b="1" dirty="0">
                <a:solidFill>
                  <a:schemeClr val="accent2">
                    <a:lumMod val="50000"/>
                  </a:schemeClr>
                </a:solidFill>
              </a:rPr>
              <a:t>„Informace o příjmech“ – </a:t>
            </a:r>
            <a:r>
              <a:rPr lang="cs-CZ" sz="2900" dirty="0">
                <a:solidFill>
                  <a:schemeClr val="accent2">
                    <a:lumMod val="50000"/>
                  </a:schemeClr>
                </a:solidFill>
              </a:rPr>
              <a:t>vyplňují se, pokud byly vykázány v soupisce dokladů</a:t>
            </a:r>
          </a:p>
          <a:p>
            <a:pPr algn="just">
              <a:buFont typeface="Arial" pitchFamily="34" charset="0"/>
              <a:buChar char="•"/>
            </a:pPr>
            <a:r>
              <a:rPr lang="cs-CZ" sz="2900" dirty="0">
                <a:solidFill>
                  <a:schemeClr val="accent2">
                    <a:lumMod val="50000"/>
                  </a:schemeClr>
                </a:solidFill>
              </a:rPr>
              <a:t>záložka </a:t>
            </a:r>
            <a:r>
              <a:rPr lang="cs-CZ" sz="2900" b="1" dirty="0">
                <a:solidFill>
                  <a:schemeClr val="accent2">
                    <a:lumMod val="50000"/>
                  </a:schemeClr>
                </a:solidFill>
              </a:rPr>
              <a:t>„Indikátory“ </a:t>
            </a:r>
            <a:r>
              <a:rPr lang="cs-CZ" sz="2900" dirty="0">
                <a:solidFill>
                  <a:schemeClr val="accent2">
                    <a:lumMod val="50000"/>
                  </a:schemeClr>
                </a:solidFill>
              </a:rPr>
              <a:t>– k jednotlivým nadefinovaných indikátorů vykázat změnu/přírůstek, a to vždy za svou dílčí část v případě projektů typu A, v případě projektu typu B, C za celý projekt</a:t>
            </a:r>
          </a:p>
          <a:p>
            <a:pPr algn="just">
              <a:buFont typeface="Arial" pitchFamily="34" charset="0"/>
              <a:buChar char="•"/>
            </a:pPr>
            <a:r>
              <a:rPr lang="cs-CZ" sz="2900" dirty="0">
                <a:solidFill>
                  <a:schemeClr val="accent2">
                    <a:lumMod val="50000"/>
                  </a:schemeClr>
                </a:solidFill>
              </a:rPr>
              <a:t>záložka </a:t>
            </a:r>
            <a:r>
              <a:rPr lang="cs-CZ" sz="2900" b="1" dirty="0">
                <a:solidFill>
                  <a:schemeClr val="accent2">
                    <a:lumMod val="50000"/>
                  </a:schemeClr>
                </a:solidFill>
              </a:rPr>
              <a:t>„Klíčové aktivity“ – </a:t>
            </a:r>
            <a:r>
              <a:rPr lang="cs-CZ" sz="2900" dirty="0">
                <a:solidFill>
                  <a:schemeClr val="accent2">
                    <a:lumMod val="50000"/>
                  </a:schemeClr>
                </a:solidFill>
              </a:rPr>
              <a:t>zde je třeba vykázat změnu v rámci klíčové aktivity a vyplnit popis zapojení subjektů v realizaci a plán činnosti na další období</a:t>
            </a:r>
          </a:p>
          <a:p>
            <a:pPr algn="just">
              <a:buFont typeface="Arial" pitchFamily="34" charset="0"/>
              <a:buChar char="•"/>
            </a:pPr>
            <a:r>
              <a:rPr lang="cs-CZ" sz="2900" dirty="0">
                <a:solidFill>
                  <a:schemeClr val="accent2">
                    <a:lumMod val="50000"/>
                  </a:schemeClr>
                </a:solidFill>
              </a:rPr>
              <a:t>záložka  </a:t>
            </a:r>
            <a:r>
              <a:rPr lang="cs-CZ" sz="2900" b="1" dirty="0">
                <a:solidFill>
                  <a:schemeClr val="accent2">
                    <a:lumMod val="50000"/>
                  </a:schemeClr>
                </a:solidFill>
              </a:rPr>
              <a:t>„Čestná prohlášení“ - ž</a:t>
            </a:r>
            <a:r>
              <a:rPr lang="cs-CZ" sz="2900" dirty="0">
                <a:solidFill>
                  <a:schemeClr val="accent2">
                    <a:lumMod val="50000"/>
                  </a:schemeClr>
                </a:solidFill>
              </a:rPr>
              <a:t>ádná předdefinovaná čestná prohlášení v rámci programu nepoužíváme</a:t>
            </a:r>
            <a:endParaRPr lang="cs-CZ" sz="29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cs-CZ" sz="2900" dirty="0">
                <a:solidFill>
                  <a:schemeClr val="accent2">
                    <a:lumMod val="50000"/>
                  </a:schemeClr>
                </a:solidFill>
              </a:rPr>
              <a:t>záložka </a:t>
            </a:r>
            <a:r>
              <a:rPr lang="cs-CZ" sz="2900" b="1" dirty="0">
                <a:solidFill>
                  <a:schemeClr val="accent2">
                    <a:lumMod val="50000"/>
                  </a:schemeClr>
                </a:solidFill>
              </a:rPr>
              <a:t>„Přílohy“ </a:t>
            </a:r>
            <a:r>
              <a:rPr lang="cs-CZ" sz="2900" dirty="0">
                <a:solidFill>
                  <a:schemeClr val="accent2">
                    <a:lumMod val="50000"/>
                  </a:schemeClr>
                </a:solidFill>
              </a:rPr>
              <a:t>– postupně vkládat povinné i nepovinné přílohy ve struktuře např.:</a:t>
            </a:r>
          </a:p>
          <a:p>
            <a:pPr algn="just">
              <a:buFont typeface="Wingdings" pitchFamily="2" charset="2"/>
              <a:buChar char="v"/>
            </a:pPr>
            <a:r>
              <a:rPr lang="cs-CZ" sz="2900" dirty="0">
                <a:solidFill>
                  <a:schemeClr val="accent2">
                    <a:lumMod val="50000"/>
                  </a:schemeClr>
                </a:solidFill>
              </a:rPr>
              <a:t>Příloha č. 1 – zpracovaný formulář ZÁVĚREČNÉ ZPRÁVY</a:t>
            </a:r>
          </a:p>
          <a:p>
            <a:pPr algn="just">
              <a:buFont typeface="Wingdings" pitchFamily="2" charset="2"/>
              <a:buChar char="v"/>
            </a:pPr>
            <a:r>
              <a:rPr lang="cs-CZ" sz="2900" dirty="0">
                <a:solidFill>
                  <a:schemeClr val="accent2">
                    <a:lumMod val="50000"/>
                  </a:schemeClr>
                </a:solidFill>
              </a:rPr>
              <a:t>Příloha č. 2 – doložení účasti realizace aktivit projektu (prezenční listiny, seznamy účastníků aj.)</a:t>
            </a:r>
          </a:p>
          <a:p>
            <a:pPr algn="just">
              <a:buFont typeface="Wingdings" pitchFamily="2" charset="2"/>
              <a:buChar char="v"/>
            </a:pPr>
            <a:r>
              <a:rPr lang="cs-CZ" sz="2900" dirty="0">
                <a:solidFill>
                  <a:schemeClr val="accent2">
                    <a:lumMod val="50000"/>
                  </a:schemeClr>
                </a:solidFill>
              </a:rPr>
              <a:t>Příloha č. 3 – doložení realizace aktivit projektu (fotodokumentace v elektronické podobě</a:t>
            </a:r>
          </a:p>
          <a:p>
            <a:pPr algn="just">
              <a:buFont typeface="Wingdings" pitchFamily="2" charset="2"/>
              <a:buChar char="v"/>
            </a:pPr>
            <a:r>
              <a:rPr lang="cs-CZ" sz="2900" dirty="0">
                <a:solidFill>
                  <a:schemeClr val="accent2">
                    <a:lumMod val="50000"/>
                  </a:schemeClr>
                </a:solidFill>
              </a:rPr>
              <a:t>Příloha č. 4 – doložení propagačních opatření projektu (fotodokumentace v elektronické podobě  a</a:t>
            </a:r>
          </a:p>
          <a:p>
            <a:pPr algn="just">
              <a:buFont typeface="Wingdings" pitchFamily="2" charset="2"/>
              <a:buChar char="v"/>
            </a:pPr>
            <a:r>
              <a:rPr lang="cs-CZ" sz="2900" dirty="0">
                <a:solidFill>
                  <a:schemeClr val="accent2">
                    <a:lumMod val="50000"/>
                  </a:schemeClr>
                </a:solidFill>
              </a:rPr>
              <a:t>grafické návrhy pozvánek, plakátů aj.; </a:t>
            </a:r>
            <a:r>
              <a:rPr lang="cs-CZ" sz="2900" dirty="0" err="1">
                <a:solidFill>
                  <a:schemeClr val="accent2">
                    <a:lumMod val="50000"/>
                  </a:schemeClr>
                </a:solidFill>
              </a:rPr>
              <a:t>printscreen</a:t>
            </a:r>
            <a:r>
              <a:rPr lang="cs-CZ" sz="2900" dirty="0">
                <a:solidFill>
                  <a:schemeClr val="accent2">
                    <a:lumMod val="50000"/>
                  </a:schemeClr>
                </a:solidFill>
              </a:rPr>
              <a:t> webových stránek)</a:t>
            </a:r>
          </a:p>
          <a:p>
            <a:pPr algn="just">
              <a:buFont typeface="Wingdings" pitchFamily="2" charset="2"/>
              <a:buChar char="v"/>
            </a:pPr>
            <a:r>
              <a:rPr lang="cs-CZ" sz="2900" dirty="0">
                <a:solidFill>
                  <a:schemeClr val="accent2">
                    <a:lumMod val="50000"/>
                  </a:schemeClr>
                </a:solidFill>
              </a:rPr>
              <a:t>Příloha č. 5 – doložení výstupů projektu (fotodokumentace v el., grafické návrhy aj.)</a:t>
            </a:r>
          </a:p>
          <a:p>
            <a:pPr algn="just">
              <a:buFont typeface="Wingdings" pitchFamily="2" charset="2"/>
              <a:buChar char="v"/>
            </a:pPr>
            <a:r>
              <a:rPr lang="cs-CZ" sz="2900" dirty="0">
                <a:solidFill>
                  <a:schemeClr val="accent2">
                    <a:lumMod val="50000"/>
                  </a:schemeClr>
                </a:solidFill>
              </a:rPr>
              <a:t>Příloha č. 6 – jiná/další relevantní příloha</a:t>
            </a:r>
          </a:p>
          <a:p>
            <a:pPr algn="just">
              <a:buFont typeface="Arial" pitchFamily="34" charset="0"/>
              <a:buChar char="•"/>
            </a:pPr>
            <a:r>
              <a:rPr lang="cs-CZ" sz="2900" dirty="0">
                <a:solidFill>
                  <a:schemeClr val="accent2">
                    <a:lumMod val="50000"/>
                  </a:schemeClr>
                </a:solidFill>
              </a:rPr>
              <a:t>záložky – </a:t>
            </a:r>
            <a:r>
              <a:rPr lang="cs-CZ" sz="2900" b="1" dirty="0">
                <a:solidFill>
                  <a:schemeClr val="accent2">
                    <a:lumMod val="50000"/>
                  </a:schemeClr>
                </a:solidFill>
              </a:rPr>
              <a:t>„Informace o publicitě“  a „Kontroly“ </a:t>
            </a:r>
            <a:r>
              <a:rPr lang="cs-CZ" sz="2900" dirty="0">
                <a:solidFill>
                  <a:schemeClr val="accent2">
                    <a:lumMod val="50000"/>
                  </a:schemeClr>
                </a:solidFill>
              </a:rPr>
              <a:t>vyplnit povinná (žlutá) pole textem „viz blíže příloha Závěrečná zpráva“</a:t>
            </a:r>
          </a:p>
          <a:p>
            <a:pPr algn="just">
              <a:buFont typeface="Wingdings" pitchFamily="2" charset="2"/>
              <a:buChar char="Ø"/>
            </a:pPr>
            <a:r>
              <a:rPr lang="cs-CZ" sz="2900" dirty="0">
                <a:solidFill>
                  <a:schemeClr val="accent2">
                    <a:lumMod val="50000"/>
                  </a:schemeClr>
                </a:solidFill>
              </a:rPr>
              <a:t>po </a:t>
            </a:r>
            <a:r>
              <a:rPr lang="cs-CZ" sz="2900" dirty="0" err="1">
                <a:solidFill>
                  <a:schemeClr val="accent2">
                    <a:lumMod val="50000"/>
                  </a:schemeClr>
                </a:solidFill>
              </a:rPr>
              <a:t>zfinalizování</a:t>
            </a:r>
            <a:r>
              <a:rPr lang="cs-CZ" sz="2900" dirty="0">
                <a:solidFill>
                  <a:schemeClr val="accent2">
                    <a:lumMod val="50000"/>
                  </a:schemeClr>
                </a:solidFill>
              </a:rPr>
              <a:t> zpracované dílčí zprávy o realizaci je nutné ji elektronicky podepsat platným elektronickým podpisem (tisková verze se vygeneruje do záložky „Přílohy“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19.5.2022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705200" cy="365125"/>
          </a:xfrm>
        </p:spPr>
        <p:txBody>
          <a:bodyPr/>
          <a:lstStyle/>
          <a:p>
            <a:pPr>
              <a:defRPr/>
            </a:pPr>
            <a:r>
              <a:rPr lang="cs-CZ" dirty="0" err="1"/>
              <a:t>Vrbno</a:t>
            </a:r>
            <a:r>
              <a:rPr lang="cs-CZ" dirty="0"/>
              <a:t> pod Pradědem, Školení pro Konečné uživatele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648F0-0035-46F0-A33A-D9046A8001FF}" type="slidenum">
              <a:rPr lang="cs-CZ" smtClean="0"/>
              <a:pPr>
                <a:defRPr/>
              </a:pPr>
              <a:t>37</a:t>
            </a:fld>
            <a:endParaRPr lang="cs-CZ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rgbClr val="C00000"/>
                </a:solidFill>
                <a:latin typeface="+mn-lt"/>
              </a:rPr>
              <a:t>Zpracování závěrečného vyúčtování – Souhrnná část</a:t>
            </a:r>
            <a:endParaRPr lang="cs-CZ" sz="24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49685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1800" dirty="0">
                <a:solidFill>
                  <a:schemeClr val="accent2">
                    <a:lumMod val="50000"/>
                  </a:schemeClr>
                </a:solidFill>
              </a:rPr>
              <a:t>Správce FMP informuje KU o schválení dílčí části závěrečného vyúčtování depeší.</a:t>
            </a:r>
          </a:p>
          <a:p>
            <a:pPr>
              <a:buFont typeface="Wingdings" pitchFamily="2" charset="2"/>
              <a:buChar char="Ø"/>
            </a:pPr>
            <a:r>
              <a:rPr lang="cs-CZ" sz="1800" dirty="0">
                <a:solidFill>
                  <a:schemeClr val="accent2">
                    <a:lumMod val="50000"/>
                  </a:schemeClr>
                </a:solidFill>
              </a:rPr>
              <a:t>KU poté zpracuje a předloží Správci FMP (na příslušné straně hranice) 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1800" b="1" dirty="0">
                <a:solidFill>
                  <a:schemeClr val="accent2">
                    <a:lumMod val="50000"/>
                  </a:schemeClr>
                </a:solidFill>
              </a:rPr>
              <a:t>Žádost o platbu </a:t>
            </a:r>
            <a:endParaRPr lang="cs-CZ" sz="1800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cs-CZ" sz="1800" b="1" dirty="0">
                <a:solidFill>
                  <a:schemeClr val="accent2">
                    <a:lumMod val="50000"/>
                  </a:schemeClr>
                </a:solidFill>
              </a:rPr>
              <a:t>Souhrnnou zprávu o realizaci</a:t>
            </a:r>
          </a:p>
          <a:p>
            <a:pPr>
              <a:buFont typeface="Wingdings" pitchFamily="2" charset="2"/>
              <a:buChar char="Ø"/>
            </a:pPr>
            <a:r>
              <a:rPr lang="cs-CZ" sz="1050" dirty="0">
                <a:solidFill>
                  <a:schemeClr val="accent2">
                    <a:lumMod val="50000"/>
                  </a:schemeClr>
                </a:solidFill>
              </a:rPr>
              <a:t>V případě typu projektu A zpracovává a předkládá vedoucí partner  </a:t>
            </a:r>
            <a:r>
              <a:rPr lang="pl-PL" sz="1050" dirty="0">
                <a:solidFill>
                  <a:schemeClr val="accent2">
                    <a:lumMod val="50000"/>
                  </a:schemeClr>
                </a:solidFill>
              </a:rPr>
              <a:t>projektu</a:t>
            </a:r>
          </a:p>
          <a:p>
            <a:pPr>
              <a:buFont typeface="Wingdings" pitchFamily="2" charset="2"/>
              <a:buChar char="Ø"/>
            </a:pPr>
            <a:r>
              <a:rPr lang="pl-PL" sz="1050" dirty="0">
                <a:solidFill>
                  <a:schemeClr val="accent2">
                    <a:lumMod val="50000"/>
                  </a:schemeClr>
                </a:solidFill>
              </a:rPr>
              <a:t>v případě typu B a C žadatel projektu</a:t>
            </a:r>
          </a:p>
          <a:p>
            <a:pPr>
              <a:buFont typeface="Wingdings" pitchFamily="2" charset="2"/>
              <a:buChar char="Ø"/>
            </a:pPr>
            <a:endParaRPr lang="pl-PL" sz="15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pl-PL" sz="15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pl-PL" sz="15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pl-PL" sz="15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pl-PL" sz="15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pl-PL" sz="15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cs-CZ" sz="1400" dirty="0">
                <a:solidFill>
                  <a:schemeClr val="accent2">
                    <a:lumMod val="50000"/>
                  </a:schemeClr>
                </a:solidFill>
              </a:rPr>
              <a:t>V rámci žádosti o platbu je třeba vyplnit několik záložek</a:t>
            </a:r>
            <a:endParaRPr lang="cs-CZ" sz="1600" dirty="0"/>
          </a:p>
          <a:p>
            <a:pPr>
              <a:buFont typeface="Wingdings" pitchFamily="2" charset="2"/>
              <a:buChar char="Ø"/>
            </a:pPr>
            <a:r>
              <a:rPr lang="cs-CZ" sz="1400" dirty="0">
                <a:solidFill>
                  <a:schemeClr val="accent2">
                    <a:lumMod val="50000"/>
                  </a:schemeClr>
                </a:solidFill>
              </a:rPr>
              <a:t>Vše podstatné je uvedeno v příručce pro zpracování Žádosti o platbu</a:t>
            </a:r>
            <a:endParaRPr lang="pl-PL" sz="14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pl-PL" sz="1400" dirty="0">
                <a:solidFill>
                  <a:schemeClr val="accent2">
                    <a:lumMod val="50000"/>
                  </a:schemeClr>
                </a:solidFill>
              </a:rPr>
              <a:t>       od str.16</a:t>
            </a:r>
          </a:p>
          <a:p>
            <a:pPr>
              <a:buFont typeface="Wingdings" pitchFamily="2" charset="2"/>
              <a:buChar char="Ø"/>
            </a:pPr>
            <a:endParaRPr lang="cs-CZ" sz="20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cs-CZ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19.5.2022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849216" cy="365125"/>
          </a:xfrm>
        </p:spPr>
        <p:txBody>
          <a:bodyPr/>
          <a:lstStyle/>
          <a:p>
            <a:pPr>
              <a:defRPr/>
            </a:pPr>
            <a:r>
              <a:rPr lang="cs-CZ" dirty="0" err="1"/>
              <a:t>Vrbno</a:t>
            </a:r>
            <a:r>
              <a:rPr lang="cs-CZ" dirty="0"/>
              <a:t> pod Pradědem, Školení pro Konečné uživatele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648F0-0035-46F0-A33A-D9046A8001FF}" type="slidenum">
              <a:rPr lang="cs-CZ" smtClean="0"/>
              <a:pPr>
                <a:defRPr/>
              </a:pPr>
              <a:t>38</a:t>
            </a:fld>
            <a:endParaRPr lang="cs-CZ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068960"/>
            <a:ext cx="21621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501008"/>
            <a:ext cx="6984776" cy="84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365104"/>
            <a:ext cx="21621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rgbClr val="C00000"/>
                </a:solidFill>
                <a:latin typeface="+mn-lt"/>
              </a:rPr>
              <a:t>Zpracování závěrečného vyúčtování – Souhrnná část</a:t>
            </a:r>
            <a:endParaRPr lang="cs-CZ" sz="24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</a:rPr>
              <a:t>Souhrnná zpráva o realizaci</a:t>
            </a:r>
            <a:r>
              <a:rPr lang="cs-CZ" sz="2000" dirty="0">
                <a:solidFill>
                  <a:schemeClr val="accent2">
                    <a:lumMod val="50000"/>
                  </a:schemeClr>
                </a:solidFill>
              </a:rPr>
              <a:t>: tvoří se na záložce „Informování o realizaci“ (jedná se o zprávu, která byla založena při vyplňování dílčí zprávy)</a:t>
            </a:r>
          </a:p>
          <a:p>
            <a:pPr>
              <a:buFont typeface="Wingdings" pitchFamily="2" charset="2"/>
              <a:buChar char="Ø"/>
            </a:pPr>
            <a:endParaRPr lang="cs-CZ" sz="20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cs-CZ" sz="20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cs-CZ" sz="20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cs-CZ" sz="2000" dirty="0">
                <a:solidFill>
                  <a:schemeClr val="accent2">
                    <a:lumMod val="50000"/>
                  </a:schemeClr>
                </a:solidFill>
              </a:rPr>
              <a:t>Zpráva obsahuje několik záložek v levém menu – zde je třeba vyplnit žlutě podbarvená pole </a:t>
            </a:r>
          </a:p>
          <a:p>
            <a:pPr>
              <a:buFont typeface="Wingdings" pitchFamily="2" charset="2"/>
              <a:buChar char="Ø"/>
            </a:pPr>
            <a:r>
              <a:rPr lang="cs-CZ" sz="1800" dirty="0">
                <a:solidFill>
                  <a:schemeClr val="accent2">
                    <a:lumMod val="50000"/>
                  </a:schemeClr>
                </a:solidFill>
              </a:rPr>
              <a:t>Záložka </a:t>
            </a:r>
            <a:r>
              <a:rPr lang="cs-CZ" sz="1800" b="1" dirty="0">
                <a:solidFill>
                  <a:schemeClr val="accent2">
                    <a:lumMod val="50000"/>
                  </a:schemeClr>
                </a:solidFill>
              </a:rPr>
              <a:t>„Informace o zprávě“ -  </a:t>
            </a:r>
            <a:r>
              <a:rPr lang="cs-CZ" sz="1800" dirty="0">
                <a:solidFill>
                  <a:schemeClr val="accent2">
                    <a:lumMod val="50000"/>
                  </a:schemeClr>
                </a:solidFill>
              </a:rPr>
              <a:t>zde je třeba vyplnit data sledovaného období od a do a dále je třeba vyplnit skutečné datum zahájení projektu  údaje o kontaktní osobě ve věci zprávy. </a:t>
            </a:r>
            <a:endParaRPr lang="cs-CZ" sz="18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cs-CZ" sz="2000" dirty="0">
                <a:solidFill>
                  <a:schemeClr val="accent2">
                    <a:lumMod val="50000"/>
                  </a:schemeClr>
                </a:solidFill>
              </a:rPr>
              <a:t>zpráva musí obsahovat informace za celý projekt </a:t>
            </a:r>
            <a:r>
              <a:rPr lang="cs-CZ" sz="2000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>
                <a:solidFill>
                  <a:schemeClr val="accent2">
                    <a:lumMod val="50000"/>
                  </a:schemeClr>
                </a:solidFill>
              </a:rPr>
              <a:t>podrobný postup pro vyplnění - viz Příručka pro vyplnění žádosti o platbu od str. 18</a:t>
            </a:r>
          </a:p>
          <a:p>
            <a:pPr>
              <a:buFont typeface="Wingdings" pitchFamily="2" charset="2"/>
              <a:buChar char="Ø"/>
            </a:pPr>
            <a:endParaRPr lang="cs-CZ" sz="20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cs-CZ" sz="20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cs-CZ" sz="20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cs-CZ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19.5.2022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849216" cy="365125"/>
          </a:xfrm>
        </p:spPr>
        <p:txBody>
          <a:bodyPr/>
          <a:lstStyle/>
          <a:p>
            <a:pPr>
              <a:defRPr/>
            </a:pPr>
            <a:r>
              <a:rPr lang="cs-CZ" dirty="0" err="1"/>
              <a:t>Vrbno</a:t>
            </a:r>
            <a:r>
              <a:rPr lang="cs-CZ" dirty="0"/>
              <a:t> pod Pradědem, Školení pro Konečné uživatele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648F0-0035-46F0-A33A-D9046A8001FF}" type="slidenum">
              <a:rPr lang="cs-CZ" smtClean="0"/>
              <a:pPr>
                <a:defRPr/>
              </a:pPr>
              <a:t>39</a:t>
            </a:fld>
            <a:endParaRPr lang="cs-CZ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20888"/>
            <a:ext cx="8229600" cy="106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rgbClr val="C00000"/>
                </a:solidFill>
                <a:latin typeface="+mn-lt"/>
              </a:rPr>
              <a:t>Dokumentace a informace pro 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8064896" cy="4536504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cs-CZ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cs-CZ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67544" y="6165304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cs-CZ"/>
              <a:t>19.5.2022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27784" y="6237312"/>
            <a:ext cx="3705200" cy="268139"/>
          </a:xfrm>
        </p:spPr>
        <p:txBody>
          <a:bodyPr/>
          <a:lstStyle/>
          <a:p>
            <a:pPr>
              <a:defRPr/>
            </a:pPr>
            <a:r>
              <a:rPr lang="cs-CZ" dirty="0" err="1"/>
              <a:t>Vrbno</a:t>
            </a:r>
            <a:r>
              <a:rPr lang="cs-CZ" dirty="0"/>
              <a:t> pod Pradědem, Školení pro Konečné uživatele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648F0-0035-46F0-A33A-D9046A8001FF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23528" y="1556792"/>
            <a:ext cx="835292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b="1" dirty="0">
                <a:latin typeface="+mn-lt"/>
              </a:rPr>
              <a:t> 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Základní dokumentace:</a:t>
            </a:r>
          </a:p>
          <a:p>
            <a:pPr>
              <a:buFont typeface="Arial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Příručka pro KU s přílohami</a:t>
            </a:r>
          </a:p>
          <a:p>
            <a:pPr>
              <a:buFont typeface="Arial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Příručka pro vyplnění žádosti o platbu a zprávy o realizaci v MS2014+</a:t>
            </a:r>
          </a:p>
          <a:p>
            <a:pPr>
              <a:buFont typeface="Arial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Formuláře pro zpracování závěrečného vyúčtování  viz </a:t>
            </a:r>
            <a:r>
              <a:rPr lang="cs-CZ" b="1" dirty="0">
                <a:solidFill>
                  <a:srgbClr val="C00000"/>
                </a:solidFill>
                <a:latin typeface="+mn-lt"/>
              </a:rPr>
              <a:t>www.</a:t>
            </a:r>
            <a:r>
              <a:rPr lang="cs-CZ" b="1" dirty="0" err="1">
                <a:solidFill>
                  <a:srgbClr val="C00000"/>
                </a:solidFill>
                <a:latin typeface="+mn-lt"/>
              </a:rPr>
              <a:t>europraded.cz</a:t>
            </a:r>
            <a:endParaRPr lang="cs-CZ" b="1" dirty="0">
              <a:solidFill>
                <a:srgbClr val="C00000"/>
              </a:solidFill>
              <a:latin typeface="+mn-lt"/>
            </a:endParaRPr>
          </a:p>
          <a:p>
            <a:r>
              <a:rPr lang="cs-CZ" u="sng" dirty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cs-CZ" dirty="0"/>
              <a:t>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Pomocné podklady ke zpracování závěrečného vyúčtování:</a:t>
            </a:r>
          </a:p>
          <a:p>
            <a:pPr>
              <a:buFont typeface="Arial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Projektová žádost, smlouva o financování, rozhodnutí EŘV</a:t>
            </a:r>
          </a:p>
          <a:p>
            <a:pPr>
              <a:buFont typeface="Arial" pitchFamily="34" charset="0"/>
              <a:buChar char="•"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Aktuální schválený podrobný rozpočet projektu</a:t>
            </a:r>
          </a:p>
          <a:p>
            <a:pPr>
              <a:buFont typeface="Arial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Schválené změny projektu</a:t>
            </a:r>
          </a:p>
          <a:p>
            <a:pPr>
              <a:buFont typeface="Arial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Zpráva z kontroly realizace projektu</a:t>
            </a:r>
          </a:p>
          <a:p>
            <a:pPr>
              <a:buFont typeface="Wingdings" pitchFamily="2" charset="2"/>
              <a:buChar char="v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>
              <a:buFont typeface="Wingdings" pitchFamily="2" charset="2"/>
              <a:buChar char="v"/>
            </a:pP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Informace:</a:t>
            </a:r>
          </a:p>
          <a:p>
            <a:pPr>
              <a:buFont typeface="Arial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v případě problémů kontaktovat  Správce FMP  email </a:t>
            </a:r>
            <a:r>
              <a:rPr lang="cs-CZ" b="1" dirty="0" err="1">
                <a:solidFill>
                  <a:srgbClr val="C00000"/>
                </a:solidFill>
                <a:latin typeface="+mn-lt"/>
              </a:rPr>
              <a:t>sekretariat</a:t>
            </a:r>
            <a:r>
              <a:rPr lang="cs-CZ" b="1" dirty="0">
                <a:solidFill>
                  <a:srgbClr val="C00000"/>
                </a:solidFill>
                <a:latin typeface="+mn-lt"/>
              </a:rPr>
              <a:t>@</a:t>
            </a:r>
            <a:r>
              <a:rPr lang="cs-CZ" b="1" dirty="0" err="1">
                <a:solidFill>
                  <a:srgbClr val="C00000"/>
                </a:solidFill>
                <a:latin typeface="+mn-lt"/>
              </a:rPr>
              <a:t>europraded.cz</a:t>
            </a:r>
            <a:r>
              <a:rPr lang="cs-CZ" dirty="0">
                <a:latin typeface="+mn-lt"/>
              </a:rPr>
              <a:t> 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(popř. e-maily jednotlivých manažerů FMP)</a:t>
            </a:r>
          </a:p>
          <a:p>
            <a:pPr>
              <a:buFont typeface="Arial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tel.: 554 751 056(popř. mobilní telefony jednotlivých manažerů FMP)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2580896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Děkujeme za pozornost </a:t>
            </a:r>
            <a:b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 přejeme hodně zdaru </a:t>
            </a:r>
            <a:b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při zpracování</a:t>
            </a:r>
            <a:b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Vašeho závěrečného vyúčtování</a:t>
            </a:r>
            <a:endParaRPr lang="cs-CZ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61048"/>
            <a:ext cx="8229600" cy="24635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1800" b="1" dirty="0">
                <a:solidFill>
                  <a:schemeClr val="accent1">
                    <a:lumMod val="75000"/>
                  </a:schemeClr>
                </a:solidFill>
              </a:rPr>
              <a:t>Ing. Světlana Lanči a Petra </a:t>
            </a:r>
            <a:r>
              <a:rPr lang="cs-CZ" sz="1800" b="1" dirty="0" err="1">
                <a:solidFill>
                  <a:schemeClr val="accent1">
                    <a:lumMod val="75000"/>
                  </a:schemeClr>
                </a:solidFill>
              </a:rPr>
              <a:t>Dudíková</a:t>
            </a:r>
            <a:endParaRPr lang="cs-CZ" sz="1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cs-CZ" sz="1800" dirty="0">
                <a:solidFill>
                  <a:schemeClr val="accent1">
                    <a:lumMod val="75000"/>
                  </a:schemeClr>
                </a:solidFill>
              </a:rPr>
              <a:t>finanční manažerky Fondu </a:t>
            </a:r>
            <a:r>
              <a:rPr lang="cs-CZ" sz="1800" dirty="0" err="1">
                <a:solidFill>
                  <a:schemeClr val="accent1">
                    <a:lumMod val="75000"/>
                  </a:schemeClr>
                </a:solidFill>
              </a:rPr>
              <a:t>mikroprojektů</a:t>
            </a:r>
            <a:r>
              <a:rPr lang="cs-CZ" sz="1800" dirty="0">
                <a:solidFill>
                  <a:schemeClr val="accent1">
                    <a:lumMod val="75000"/>
                  </a:schemeClr>
                </a:solidFill>
              </a:rPr>
              <a:t> v Euroregionu Praděd 2014 - 2020 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cs-CZ" sz="1800" dirty="0">
                <a:solidFill>
                  <a:schemeClr val="accent1">
                    <a:lumMod val="75000"/>
                  </a:schemeClr>
                </a:solidFill>
              </a:rPr>
              <a:t>Nové doby 111, 793 26  Vrbno pod Pradědem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cs-CZ" sz="1800" dirty="0">
                <a:solidFill>
                  <a:schemeClr val="accent1">
                    <a:lumMod val="75000"/>
                  </a:schemeClr>
                </a:solidFill>
              </a:rPr>
              <a:t>Tel: </a:t>
            </a:r>
            <a:r>
              <a:rPr lang="cs-CZ" sz="1800" b="1" dirty="0">
                <a:solidFill>
                  <a:schemeClr val="accent1">
                    <a:lumMod val="75000"/>
                  </a:schemeClr>
                </a:solidFill>
              </a:rPr>
              <a:t>554 75 10 56 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cs-CZ" sz="1800" dirty="0">
                <a:solidFill>
                  <a:schemeClr val="accent1">
                    <a:lumMod val="75000"/>
                  </a:schemeClr>
                </a:solidFill>
              </a:rPr>
              <a:t>www. </a:t>
            </a:r>
            <a:r>
              <a:rPr lang="cs-CZ" sz="1800" dirty="0" err="1">
                <a:solidFill>
                  <a:schemeClr val="accent1">
                    <a:lumMod val="75000"/>
                  </a:schemeClr>
                </a:solidFill>
              </a:rPr>
              <a:t>europraded.cz</a:t>
            </a:r>
            <a:endParaRPr lang="cs-CZ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cs-CZ" sz="1800" dirty="0">
                <a:solidFill>
                  <a:schemeClr val="accent1">
                    <a:lumMod val="75000"/>
                  </a:schemeClr>
                </a:solidFill>
              </a:rPr>
              <a:t>e-mail: </a:t>
            </a:r>
            <a:r>
              <a:rPr lang="cs-CZ" sz="1800" b="1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svetlana.lanci@europraded.cz</a:t>
            </a:r>
            <a:r>
              <a:rPr lang="cs-CZ" sz="18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cs-CZ" sz="1800" b="1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petra.dudikova@europraded.cz</a:t>
            </a:r>
            <a:endParaRPr lang="cs-CZ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19.5.2022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993232" cy="365125"/>
          </a:xfrm>
        </p:spPr>
        <p:txBody>
          <a:bodyPr/>
          <a:lstStyle/>
          <a:p>
            <a:pPr>
              <a:defRPr/>
            </a:pPr>
            <a:r>
              <a:rPr lang="cs-CZ" dirty="0" err="1"/>
              <a:t>Vrbno</a:t>
            </a:r>
            <a:r>
              <a:rPr lang="cs-CZ" dirty="0"/>
              <a:t> pod Pradědem, Školení pro Konečné uživatele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B3EA87-A710-4AD9-B0FA-90605313B3E6}" type="slidenum">
              <a:rPr lang="cs-CZ"/>
              <a:pPr>
                <a:defRPr/>
              </a:pPr>
              <a:t>40</a:t>
            </a:fld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rgbClr val="C00000"/>
                </a:solidFill>
                <a:latin typeface="+mn-lt"/>
              </a:rPr>
              <a:t>Dokumentace a informace pro 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8064896" cy="4536504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cs-CZ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cs-CZ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67544" y="6165304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cs-CZ"/>
              <a:t>19.5.2022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27784" y="6237312"/>
            <a:ext cx="3705200" cy="268139"/>
          </a:xfrm>
        </p:spPr>
        <p:txBody>
          <a:bodyPr/>
          <a:lstStyle/>
          <a:p>
            <a:pPr>
              <a:defRPr/>
            </a:pPr>
            <a:r>
              <a:rPr lang="cs-CZ" dirty="0" err="1"/>
              <a:t>Vrbno</a:t>
            </a:r>
            <a:r>
              <a:rPr lang="cs-CZ" dirty="0"/>
              <a:t> pod Pradědem, Školení pro Konečné uživatele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648F0-0035-46F0-A33A-D9046A8001FF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23528" y="1556792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Formuláře pro zpracování závěrečného vyúčtování  viz </a:t>
            </a:r>
            <a:r>
              <a:rPr lang="cs-CZ" b="1" dirty="0">
                <a:solidFill>
                  <a:srgbClr val="C00000"/>
                </a:solidFill>
                <a:latin typeface="+mn-lt"/>
              </a:rPr>
              <a:t>www.europraded.cz</a:t>
            </a:r>
          </a:p>
          <a:p>
            <a:r>
              <a:rPr lang="cs-CZ" u="sng" dirty="0"/>
              <a:t> </a:t>
            </a:r>
          </a:p>
          <a:p>
            <a:endParaRPr lang="cs-CZ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DDA84B9-CB6F-BAF9-D899-51FF96131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087" y="1851401"/>
            <a:ext cx="7111713" cy="444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44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2900" b="1" dirty="0">
                <a:solidFill>
                  <a:srgbClr val="C00000"/>
                </a:solidFill>
              </a:rPr>
              <a:t>Portál pro podávání závěrečného vyúčtování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 dirty="0">
                <a:solidFill>
                  <a:schemeClr val="accent2">
                    <a:lumMod val="50000"/>
                  </a:schemeClr>
                </a:solidFill>
              </a:rPr>
              <a:t>Prostředí aplikace MS2014+ viz  </a:t>
            </a:r>
            <a:r>
              <a:rPr lang="cs-CZ" sz="2200" b="1" dirty="0">
                <a:solidFill>
                  <a:srgbClr val="C00000"/>
                </a:solidFill>
              </a:rPr>
              <a:t>https://mseu.mssf.cz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 dirty="0">
                <a:solidFill>
                  <a:schemeClr val="accent2">
                    <a:lumMod val="50000"/>
                  </a:schemeClr>
                </a:solidFill>
              </a:rPr>
              <a:t>Zajištění přístupu k žádosti 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200" dirty="0">
                <a:solidFill>
                  <a:schemeClr val="accent2">
                    <a:lumMod val="50000"/>
                  </a:schemeClr>
                </a:solidFill>
              </a:rPr>
              <a:t>u projektů typu A, u kterých je jen 1 společná žádost, pro oba/všechny partnery – každý z partnerů bude sám zpracovávat své závěrečné vyúčtování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200" dirty="0">
                <a:solidFill>
                  <a:schemeClr val="accent2">
                    <a:lumMod val="50000"/>
                  </a:schemeClr>
                </a:solidFill>
              </a:rPr>
              <a:t>u všech projektů (A, B, C) pro všechny relevantní osoby – např. pro účetní, která bude zpracovávat Soupisku dokladů, apod.</a:t>
            </a:r>
          </a:p>
          <a:p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Nastavení funkcí:</a:t>
            </a:r>
          </a:p>
          <a:p>
            <a:r>
              <a:rPr lang="cs-CZ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2200" dirty="0">
                <a:solidFill>
                  <a:schemeClr val="accent2">
                    <a:lumMod val="50000"/>
                  </a:schemeClr>
                </a:solidFill>
              </a:rPr>
              <a:t>Správce přístupů – je oprávněn zřizovat přístup k žádosti</a:t>
            </a:r>
          </a:p>
          <a:p>
            <a:r>
              <a:rPr lang="cs-CZ" sz="2200" dirty="0">
                <a:solidFill>
                  <a:schemeClr val="accent2">
                    <a:lumMod val="50000"/>
                  </a:schemeClr>
                </a:solidFill>
              </a:rPr>
              <a:t> Editor – je oprávněn pracovat s žádostí</a:t>
            </a:r>
          </a:p>
          <a:p>
            <a:r>
              <a:rPr lang="cs-CZ" sz="2200" dirty="0">
                <a:solidFill>
                  <a:schemeClr val="accent2">
                    <a:lumMod val="50000"/>
                  </a:schemeClr>
                </a:solidFill>
              </a:rPr>
              <a:t> Signatář – je oprávněn podepisovat žádost</a:t>
            </a:r>
          </a:p>
          <a:p>
            <a:r>
              <a:rPr lang="cs-CZ" sz="2200" dirty="0">
                <a:solidFill>
                  <a:schemeClr val="accent2">
                    <a:lumMod val="50000"/>
                  </a:schemeClr>
                </a:solidFill>
              </a:rPr>
              <a:t> Čtenář – je oprávněn pouze nahlížet do žádosti</a:t>
            </a:r>
          </a:p>
          <a:p>
            <a:pPr marL="457200" indent="-457200">
              <a:buNone/>
            </a:pPr>
            <a:endParaRPr lang="cs-CZ" sz="22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19.5.2022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849216" cy="365125"/>
          </a:xfrm>
        </p:spPr>
        <p:txBody>
          <a:bodyPr/>
          <a:lstStyle/>
          <a:p>
            <a:pPr>
              <a:defRPr/>
            </a:pPr>
            <a:r>
              <a:rPr lang="cs-CZ" dirty="0" err="1"/>
              <a:t>Vrbno</a:t>
            </a:r>
            <a:r>
              <a:rPr lang="cs-CZ" dirty="0"/>
              <a:t> pod Pradědem, Školení pro Konečné uživatele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648F0-0035-46F0-A33A-D9046A8001FF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400" b="1" u="sng" dirty="0"/>
              <a:t> </a:t>
            </a:r>
            <a:br>
              <a:rPr lang="cs-CZ" sz="5400" b="1" u="sng" dirty="0"/>
            </a:br>
            <a:r>
              <a:rPr lang="cs-CZ" sz="3600" b="1" dirty="0">
                <a:solidFill>
                  <a:srgbClr val="C00000"/>
                </a:solidFill>
                <a:latin typeface="+mn-lt"/>
              </a:rPr>
              <a:t>Postup zpracování a kontrola </a:t>
            </a:r>
            <a:br>
              <a:rPr lang="cs-CZ" sz="3600" b="1" dirty="0">
                <a:solidFill>
                  <a:srgbClr val="C00000"/>
                </a:solidFill>
                <a:latin typeface="+mn-lt"/>
              </a:rPr>
            </a:br>
            <a:r>
              <a:rPr lang="cs-CZ" sz="3600" b="1" dirty="0">
                <a:solidFill>
                  <a:srgbClr val="C00000"/>
                </a:solidFill>
                <a:latin typeface="+mn-lt"/>
              </a:rPr>
              <a:t>závěrečného vyúčtování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7977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cs-CZ" sz="2400" dirty="0">
                <a:solidFill>
                  <a:schemeClr val="accent2">
                    <a:lumMod val="50000"/>
                  </a:schemeClr>
                </a:solidFill>
              </a:rPr>
              <a:t>Zpracování a předložení </a:t>
            </a:r>
            <a:r>
              <a:rPr lang="cs-CZ" sz="2400" b="1" dirty="0">
                <a:solidFill>
                  <a:srgbClr val="C00000"/>
                </a:solidFill>
              </a:rPr>
              <a:t>dílčí části </a:t>
            </a:r>
            <a:r>
              <a:rPr lang="cs-CZ" sz="2400" dirty="0">
                <a:solidFill>
                  <a:schemeClr val="accent2">
                    <a:lumMod val="50000"/>
                  </a:schemeClr>
                </a:solidFill>
              </a:rPr>
              <a:t>závěrečného vyúčtování (do 30 dnů po ukončení fyzické realizace projektu):</a:t>
            </a:r>
            <a:endParaRPr lang="cs-CZ" sz="24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sz="2800" dirty="0">
                <a:solidFill>
                  <a:schemeClr val="accent2">
                    <a:lumMod val="50000"/>
                  </a:schemeClr>
                </a:solidFill>
              </a:rPr>
              <a:t>		</a:t>
            </a:r>
            <a:r>
              <a:rPr lang="cs-CZ" sz="2400" dirty="0">
                <a:solidFill>
                  <a:schemeClr val="accent2">
                    <a:lumMod val="50000"/>
                  </a:schemeClr>
                </a:solidFill>
              </a:rPr>
              <a:t>a) dílčí soupiska dokladů</a:t>
            </a:r>
          </a:p>
          <a:p>
            <a:pPr>
              <a:buNone/>
            </a:pPr>
            <a:r>
              <a:rPr lang="cs-CZ" sz="2400" dirty="0">
                <a:solidFill>
                  <a:schemeClr val="accent2">
                    <a:lumMod val="50000"/>
                  </a:schemeClr>
                </a:solidFill>
              </a:rPr>
              <a:t>		</a:t>
            </a:r>
            <a:r>
              <a:rPr lang="pt-BR" sz="2400" dirty="0">
                <a:solidFill>
                  <a:schemeClr val="accent2">
                    <a:lumMod val="50000"/>
                  </a:schemeClr>
                </a:solidFill>
              </a:rPr>
              <a:t>b) dílčí zpráva o realizaci</a:t>
            </a: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l-PL" sz="2400" dirty="0">
                <a:solidFill>
                  <a:schemeClr val="accent2">
                    <a:lumMod val="50000"/>
                  </a:schemeClr>
                </a:solidFill>
              </a:rPr>
              <a:t>Kontrola ze strany Správce FMP (do 60 dnů po předložení)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>
                <a:solidFill>
                  <a:schemeClr val="accent2">
                    <a:lumMod val="50000"/>
                  </a:schemeClr>
                </a:solidFill>
              </a:rPr>
              <a:t>v případě nedostatků Správce FMP vyzve KU k doplnění. KU má 30 dnů na vypořádání. V případě opakované  výzvy 20 dnů.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>
                <a:solidFill>
                  <a:schemeClr val="accent2">
                    <a:lumMod val="50000"/>
                  </a:schemeClr>
                </a:solidFill>
              </a:rPr>
              <a:t>schválení dílčí části závěrečného vyúčtování (Správce FMP)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>
                <a:solidFill>
                  <a:schemeClr val="accent2">
                    <a:lumMod val="50000"/>
                  </a:schemeClr>
                </a:solidFill>
              </a:rPr>
              <a:t>zpracování a předložení </a:t>
            </a:r>
            <a:r>
              <a:rPr lang="cs-CZ" sz="2400" b="1" dirty="0">
                <a:solidFill>
                  <a:srgbClr val="C00000"/>
                </a:solidFill>
              </a:rPr>
              <a:t>souhrnné části</a:t>
            </a: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2400" dirty="0">
                <a:solidFill>
                  <a:schemeClr val="accent2">
                    <a:lumMod val="50000"/>
                  </a:schemeClr>
                </a:solidFill>
              </a:rPr>
              <a:t>závěrečného vyúčtování 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cs-CZ" sz="2400" dirty="0">
                <a:solidFill>
                  <a:srgbClr val="C00000"/>
                </a:solidFill>
              </a:rPr>
              <a:t>KU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2400" dirty="0">
                <a:solidFill>
                  <a:srgbClr val="C00000"/>
                </a:solidFill>
              </a:rPr>
              <a:t>neprodleně</a:t>
            </a:r>
            <a:r>
              <a:rPr lang="cs-CZ" sz="2400" dirty="0"/>
              <a:t>):  </a:t>
            </a:r>
          </a:p>
          <a:p>
            <a:pPr>
              <a:buNone/>
            </a:pPr>
            <a:r>
              <a:rPr lang="cs-CZ" sz="2400" dirty="0">
                <a:solidFill>
                  <a:schemeClr val="accent2">
                    <a:lumMod val="50000"/>
                  </a:schemeClr>
                </a:solidFill>
              </a:rPr>
              <a:t>                                   a</a:t>
            </a:r>
            <a:r>
              <a:rPr lang="cs-CZ" sz="2200" dirty="0">
                <a:solidFill>
                  <a:schemeClr val="accent2">
                    <a:lumMod val="50000"/>
                  </a:schemeClr>
                </a:solidFill>
              </a:rPr>
              <a:t>) žádost o platbu</a:t>
            </a:r>
          </a:p>
          <a:p>
            <a:pPr>
              <a:buNone/>
            </a:pPr>
            <a:r>
              <a:rPr lang="cs-CZ" sz="2000" dirty="0">
                <a:solidFill>
                  <a:schemeClr val="accent2">
                    <a:lumMod val="50000"/>
                  </a:schemeClr>
                </a:solidFill>
              </a:rPr>
              <a:t>                                        </a:t>
            </a:r>
            <a:r>
              <a:rPr lang="pt-BR" sz="2200" dirty="0">
                <a:solidFill>
                  <a:schemeClr val="accent2">
                    <a:lumMod val="50000"/>
                  </a:schemeClr>
                </a:solidFill>
              </a:rPr>
              <a:t>b) souhrnná zpráva o realizaci</a:t>
            </a:r>
            <a:endParaRPr lang="cs-CZ" sz="22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cs-CZ" b="1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19.5.2022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3680048" cy="365125"/>
          </a:xfrm>
        </p:spPr>
        <p:txBody>
          <a:bodyPr/>
          <a:lstStyle/>
          <a:p>
            <a:pPr>
              <a:defRPr/>
            </a:pPr>
            <a:r>
              <a:rPr lang="cs-CZ" dirty="0" err="1"/>
              <a:t>Vrbno</a:t>
            </a:r>
            <a:r>
              <a:rPr lang="cs-CZ" dirty="0"/>
              <a:t> pod Pradědem, Školení pro Konečné uživatele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648F0-0035-46F0-A33A-D9046A8001FF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>
                <a:solidFill>
                  <a:srgbClr val="C00000"/>
                </a:solidFill>
                <a:latin typeface="+mn-lt"/>
              </a:rPr>
              <a:t>Postup zpracování a kontrola </a:t>
            </a:r>
            <a:br>
              <a:rPr lang="cs-CZ" sz="3200" b="1" dirty="0">
                <a:solidFill>
                  <a:srgbClr val="C00000"/>
                </a:solidFill>
                <a:latin typeface="+mn-lt"/>
              </a:rPr>
            </a:br>
            <a:r>
              <a:rPr lang="cs-CZ" sz="3200" b="1" dirty="0">
                <a:solidFill>
                  <a:srgbClr val="C00000"/>
                </a:solidFill>
                <a:latin typeface="+mn-lt"/>
              </a:rPr>
              <a:t>závěrečného vyúčtování</a:t>
            </a:r>
            <a:endParaRPr lang="cs-CZ" sz="32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363272" cy="47525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000" dirty="0">
                <a:solidFill>
                  <a:schemeClr val="accent1">
                    <a:lumMod val="50000"/>
                  </a:schemeClr>
                </a:solidFill>
              </a:rPr>
              <a:t>kontrola ze strany Správce FMP. V případě nedostatků Správce FMP vyzve KU k opravě/doplnění.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>
                <a:solidFill>
                  <a:schemeClr val="accent1">
                    <a:lumMod val="50000"/>
                  </a:schemeClr>
                </a:solidFill>
              </a:rPr>
              <a:t>schválení souhrnné části závěrečného vyúčtování (Správce FMP)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>
                <a:solidFill>
                  <a:schemeClr val="accent1">
                    <a:lumMod val="50000"/>
                  </a:schemeClr>
                </a:solidFill>
              </a:rPr>
              <a:t>vystavení Prohlášení o uskutečněných výdajích za národní 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část projektu FMP, tj. za skupinu ukončených </a:t>
            </a:r>
            <a:r>
              <a:rPr lang="cs-CZ" sz="2000" dirty="0" err="1">
                <a:solidFill>
                  <a:schemeClr val="accent1">
                    <a:lumMod val="50000"/>
                  </a:schemeClr>
                </a:solidFill>
              </a:rPr>
              <a:t>mikroprojektů</a:t>
            </a:r>
            <a:r>
              <a:rPr lang="cs-CZ" sz="2000" dirty="0">
                <a:solidFill>
                  <a:schemeClr val="accent1">
                    <a:lumMod val="50000"/>
                  </a:schemeClr>
                </a:solidFill>
              </a:rPr>
              <a:t> (Správce FMP předkládá max. 1x za 3 měsíce národnímu kontrolorovi - tj. CRR  Olomouc)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>
                <a:solidFill>
                  <a:schemeClr val="accent1">
                    <a:lumMod val="50000"/>
                  </a:schemeClr>
                </a:solidFill>
              </a:rPr>
              <a:t>CRR Olomouc (národní kontrolor) provede kontrolu Prohlášení za národní část projektu FMP a pak Prohlášení schválí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>
                <a:solidFill>
                  <a:schemeClr val="accent1">
                    <a:lumMod val="50000"/>
                  </a:schemeClr>
                </a:solidFill>
              </a:rPr>
              <a:t>Správce FMP tj. vedoucí partner Euroregion Praděd zpracuje žádost o platbu za </a:t>
            </a:r>
            <a:r>
              <a:rPr lang="cs-CZ" sz="2000" dirty="0" err="1">
                <a:solidFill>
                  <a:schemeClr val="accent1">
                    <a:lumMod val="50000"/>
                  </a:schemeClr>
                </a:solidFill>
              </a:rPr>
              <a:t>mikroprojekty</a:t>
            </a:r>
            <a:r>
              <a:rPr lang="cs-CZ" sz="2000" dirty="0">
                <a:solidFill>
                  <a:schemeClr val="accent1">
                    <a:lumMod val="50000"/>
                  </a:schemeClr>
                </a:solidFill>
              </a:rPr>
              <a:t> FMP a předloží ji CRR ke kontrole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>
                <a:solidFill>
                  <a:schemeClr val="accent1">
                    <a:lumMod val="50000"/>
                  </a:schemeClr>
                </a:solidFill>
              </a:rPr>
              <a:t>CRR překontroluje žádost o platbu za </a:t>
            </a:r>
            <a:r>
              <a:rPr lang="cs-CZ" sz="2000" dirty="0" err="1">
                <a:solidFill>
                  <a:schemeClr val="accent1">
                    <a:lumMod val="50000"/>
                  </a:schemeClr>
                </a:solidFill>
              </a:rPr>
              <a:t>mikroprojekty</a:t>
            </a:r>
            <a:r>
              <a:rPr lang="cs-CZ" sz="2000" dirty="0">
                <a:solidFill>
                  <a:schemeClr val="accent1">
                    <a:lumMod val="50000"/>
                  </a:schemeClr>
                </a:solidFill>
              </a:rPr>
              <a:t>  a schválenou ji předá k proplacení ŘO tj. MMR ČR v Praze UPOZORNĚNÍ - </a:t>
            </a:r>
            <a:r>
              <a:rPr lang="cs-CZ" sz="2000" b="1" dirty="0">
                <a:solidFill>
                  <a:srgbClr val="FF0000"/>
                </a:solidFill>
              </a:rPr>
              <a:t>! KU musí počítat s delší lhůtou proplacení dotace na účet (3 měsíce).</a:t>
            </a:r>
          </a:p>
          <a:p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dotace je proplácena v EUR na účet KU (do 5 pracovních dnů)</a:t>
            </a:r>
            <a:endParaRPr lang="cs-CZ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19.5.2022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4032448" cy="365125"/>
          </a:xfrm>
        </p:spPr>
        <p:txBody>
          <a:bodyPr/>
          <a:lstStyle/>
          <a:p>
            <a:pPr>
              <a:defRPr/>
            </a:pPr>
            <a:r>
              <a:rPr lang="cs-CZ" dirty="0" err="1"/>
              <a:t>Vrbno</a:t>
            </a:r>
            <a:r>
              <a:rPr lang="cs-CZ" dirty="0"/>
              <a:t> pod Pradědem, Školení pro Konečné uživatele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648F0-0035-46F0-A33A-D9046A8001FF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BB81B1-0BBB-06E4-904C-C9C9E5AB1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rgbClr val="C00000"/>
                </a:solidFill>
                <a:latin typeface="+mn-lt"/>
              </a:rPr>
              <a:t>Způsobilost a dokladování výdajů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F6A89D-5475-5855-DBB9-2E3210900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41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u="sng" dirty="0">
                <a:solidFill>
                  <a:schemeClr val="tx2"/>
                </a:solidFill>
              </a:rPr>
              <a:t>Základní kritéria způsobilosti výdajů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tx2"/>
                </a:solidFill>
              </a:rPr>
              <a:t>    Aby výdaj mohl být považován za způsobilý, musí: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tx2"/>
                </a:solidFill>
              </a:rPr>
              <a:t>být časově a místně způsobilý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tx2"/>
                </a:solidFill>
              </a:rPr>
              <a:t>být nezbytný pro realizaci projektu a způsobilý svým charakterem (věcná způsobilost)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tx2"/>
                </a:solidFill>
              </a:rPr>
              <a:t>být hospodárný, účelný a efektivní (přiměřený)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tx2"/>
                </a:solidFill>
              </a:rPr>
              <a:t>být zaúčtován a uhrazen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tx2"/>
                </a:solidFill>
              </a:rPr>
              <a:t>být doložen řádnými účetními doklady a doprovodnými podklady (kromě těch, které se vykazují zjednodušeně – paušálem)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A25C4F-3B7A-0AC0-21AF-606D70F9A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19.5.2022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8F87B8-745A-D53E-44A9-D4F9ADF8A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633192" cy="365125"/>
          </a:xfrm>
        </p:spPr>
        <p:txBody>
          <a:bodyPr/>
          <a:lstStyle/>
          <a:p>
            <a:pPr>
              <a:defRPr/>
            </a:pPr>
            <a:r>
              <a:rPr lang="cs-CZ"/>
              <a:t>Vrbno pod Pradědem, Školení pro Konečné uživatele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41E176-65C7-58F0-0B5E-62168B357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648F0-0035-46F0-A33A-D9046A8001FF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75516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5172</TotalTime>
  <Words>4612</Words>
  <Application>Microsoft Office PowerPoint</Application>
  <PresentationFormat>Předvádění na obrazovce (4:3)</PresentationFormat>
  <Paragraphs>567</Paragraphs>
  <Slides>40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6" baseType="lpstr">
      <vt:lpstr>Arial</vt:lpstr>
      <vt:lpstr>Calibri</vt:lpstr>
      <vt:lpstr>Constantia</vt:lpstr>
      <vt:lpstr>Wingdings</vt:lpstr>
      <vt:lpstr>Wingdings 2</vt:lpstr>
      <vt:lpstr>Tok</vt:lpstr>
      <vt:lpstr>Prezentace aplikace PowerPoint</vt:lpstr>
      <vt:lpstr>Obsah školení</vt:lpstr>
      <vt:lpstr>Zkratky</vt:lpstr>
      <vt:lpstr>Dokumentace a informace pro KU</vt:lpstr>
      <vt:lpstr>Dokumentace a informace pro KU</vt:lpstr>
      <vt:lpstr>Prezentace aplikace PowerPoint</vt:lpstr>
      <vt:lpstr>  Postup zpracování a kontrola  závěrečného vyúčtování</vt:lpstr>
      <vt:lpstr>Postup zpracování a kontrola  závěrečného vyúčtování</vt:lpstr>
      <vt:lpstr>Způsobilost a dokladování výdajů </vt:lpstr>
      <vt:lpstr>Způsobilost a dokladování výdajů</vt:lpstr>
      <vt:lpstr>Způsobilost a dokladování výdajů</vt:lpstr>
      <vt:lpstr>Způsobilost a dokladování výdajů</vt:lpstr>
      <vt:lpstr>Způsobilost a dokladování výdajů</vt:lpstr>
      <vt:lpstr>Způsobilost a dokladování výdajů</vt:lpstr>
      <vt:lpstr>Způsobilost a dokladování výdajů</vt:lpstr>
      <vt:lpstr>Způsobilost a dokladování výdajů</vt:lpstr>
      <vt:lpstr>Způsobilost a dokladování výdajů</vt:lpstr>
      <vt:lpstr>Způsobilost a dokladování výdajů</vt:lpstr>
      <vt:lpstr>Způsobilost a dokladování výdajů</vt:lpstr>
      <vt:lpstr>Algoritmus výpočtu personálních a režijních výdajů</vt:lpstr>
      <vt:lpstr>Dokladování  výdajů - plné vykazování</vt:lpstr>
      <vt:lpstr>Náklady na zaměstnance – plné vykazování</vt:lpstr>
      <vt:lpstr>Náklady na zaměstnance – plné vykazování</vt:lpstr>
      <vt:lpstr>Náklady na zaměstnance – plné vykazování</vt:lpstr>
      <vt:lpstr>Prezentace aplikace PowerPoint</vt:lpstr>
      <vt:lpstr>Prezentace aplikace PowerPoint</vt:lpstr>
      <vt:lpstr>Náklady na vybavení – plné vykazování</vt:lpstr>
      <vt:lpstr>Náklady na stavební práce – plné vykazování</vt:lpstr>
      <vt:lpstr>Zpracování závěrečného vyúčtování</vt:lpstr>
      <vt:lpstr>Prohlášení k DPH - vyplnění</vt:lpstr>
      <vt:lpstr>Zpracování závěrečného vyúčtování – Soupiska dokladů</vt:lpstr>
      <vt:lpstr>Zpracování závěrečného vyúčtování – Souhrnná soupiska</vt:lpstr>
      <vt:lpstr>Zpracování závěrečného vyúčtování – SD - 1</vt:lpstr>
      <vt:lpstr>Zpracování závěrečného vyúčtování – SD - 1</vt:lpstr>
      <vt:lpstr>Zpracování závěrečného vyúčtování – Zpráva o realizaci</vt:lpstr>
      <vt:lpstr>Zpracování závěrečného vyúčtování – Dílčí zpráva o realizaci</vt:lpstr>
      <vt:lpstr>Zpracování závěrečného vyúčtování – Dílčí zpráva o realizaci</vt:lpstr>
      <vt:lpstr>Zpracování závěrečného vyúčtování – Souhrnná část</vt:lpstr>
      <vt:lpstr>Zpracování závěrečného vyúčtování – Souhrnná část</vt:lpstr>
      <vt:lpstr>Děkujeme za pozornost  a přejeme hodně zdaru  při zpracování Vašeho závěrečného vyúčtování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vlastník</dc:creator>
  <cp:lastModifiedBy>Světlana Lanči</cp:lastModifiedBy>
  <cp:revision>495</cp:revision>
  <dcterms:created xsi:type="dcterms:W3CDTF">2007-10-15T08:33:45Z</dcterms:created>
  <dcterms:modified xsi:type="dcterms:W3CDTF">2022-05-17T11:12:19Z</dcterms:modified>
</cp:coreProperties>
</file>