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4" r:id="rId3"/>
    <p:sldId id="259" r:id="rId4"/>
    <p:sldId id="260" r:id="rId5"/>
    <p:sldId id="262" r:id="rId6"/>
    <p:sldId id="295" r:id="rId7"/>
    <p:sldId id="269" r:id="rId8"/>
    <p:sldId id="275" r:id="rId9"/>
    <p:sldId id="270" r:id="rId10"/>
    <p:sldId id="276" r:id="rId11"/>
    <p:sldId id="297" r:id="rId12"/>
    <p:sldId id="298" r:id="rId13"/>
    <p:sldId id="278" r:id="rId14"/>
    <p:sldId id="279" r:id="rId15"/>
    <p:sldId id="280" r:id="rId16"/>
    <p:sldId id="261" r:id="rId17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DECE-A12A-C24F-9D5D-D23D8690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358" y="1132303"/>
            <a:ext cx="860728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ED7EC-9C6F-604A-A860-31427B60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B6D2EE-67CD-E942-9888-5E2FA642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F51A3-6FF4-534E-8F52-C5B1FF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2188D-E0F0-D24A-9FC5-E0DBCF7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58ADE7-98E7-4841-88FE-19FA79A7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46" y="5357631"/>
            <a:ext cx="8246709" cy="7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lastní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33C3-C669-3E4B-B1BF-9965BFF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192421-8609-BE48-911C-6F7BE84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77733-6505-0741-B191-FB3A788A1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CE526-8E0E-4C45-AFF4-E81DA6735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E962C-84F2-2244-9C04-C19F6FB91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15736"/>
            <a:ext cx="10515600" cy="40259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9362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33C3-C669-3E4B-B1BF-9965BFF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192421-8609-BE48-911C-6F7BE84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77733-6505-0741-B191-FB3A788A1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CE526-8E0E-4C45-AFF4-E81DA6735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E962C-84F2-2244-9C04-C19F6FB91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15736"/>
            <a:ext cx="10515600" cy="40259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670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E038-6779-2E43-98D3-AC949189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D38CBC-6FCF-674A-A8FC-E42CE3A7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842390-D377-BF48-B282-A4AA3C2C5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54D37-5E76-5F45-AC25-7BCB1F0B8B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018DE6-C2BA-BF43-BB0E-41C4E5AA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58" y="1425231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5405E39-1361-F44D-A0B9-A569AA62C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8025" y="1595022"/>
            <a:ext cx="615951" cy="647700"/>
          </a:xfrm>
        </p:spPr>
        <p:txBody>
          <a:bodyPr anchor="ctr">
            <a:no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8497449-9BFA-9549-B9AE-B344526DD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044" y="2412517"/>
            <a:ext cx="10475912" cy="3806825"/>
          </a:xfrm>
        </p:spPr>
        <p:txBody>
          <a:bodyPr/>
          <a:lstStyle/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534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37B08-9814-4F41-BF74-2C6C4053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C502E3-BBDA-AE40-9528-416D58AE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BDE262-B4E6-704C-A2CA-0015BEEB0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B3A88-68CA-7241-8AEE-9435F94667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3C14A0-5240-994B-A759-C611831A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562" y="1559954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1D16920-506B-4E41-879E-2E643FF3D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4228" y="1729746"/>
            <a:ext cx="615951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AE59B0-0333-C94E-BDD1-188D838961D2}"/>
              </a:ext>
            </a:extLst>
          </p:cNvPr>
          <p:cNvSpPr/>
          <p:nvPr/>
        </p:nvSpPr>
        <p:spPr>
          <a:xfrm>
            <a:off x="6073141" y="1760716"/>
            <a:ext cx="45719" cy="4447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124972-796E-C34B-9A74-4A41A534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426" y="1559954"/>
            <a:ext cx="987287" cy="987287"/>
          </a:xfrm>
          <a:prstGeom prst="rect">
            <a:avLst/>
          </a:prstGeom>
        </p:spPr>
      </p:pic>
      <p:sp>
        <p:nvSpPr>
          <p:cNvPr id="12" name="Zástupný text 8">
            <a:extLst>
              <a:ext uri="{FF2B5EF4-FFF2-40B4-BE49-F238E27FC236}">
                <a16:creationId xmlns:a16="http://schemas.microsoft.com/office/drawing/2014/main" id="{AA930AB5-10B5-6643-AC0B-85C0CF988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093" y="1729746"/>
            <a:ext cx="615951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DE9E4920-8C0F-2046-BC57-865C85EAA5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941" y="2547240"/>
            <a:ext cx="4935539" cy="36703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4">
            <a:extLst>
              <a:ext uri="{FF2B5EF4-FFF2-40B4-BE49-F238E27FC236}">
                <a16:creationId xmlns:a16="http://schemas.microsoft.com/office/drawing/2014/main" id="{14120965-7BF9-FF42-9E4B-1AB864A939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800" y="2556377"/>
            <a:ext cx="4935539" cy="36703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6718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6A31-2631-A74E-8B4A-77A9935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4AE9E2-32CE-5F46-B5AF-287AD27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B63382-7C88-9848-95AD-634EF22DF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B7D04-25F2-5D4A-8208-24BDFAA9FF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787B49-FA64-6043-AFEE-C8DB3623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5" y="2279996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F80895C3-9567-7147-990B-0078024482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7511" y="2449787"/>
            <a:ext cx="615951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BE1290-DD2A-B94B-B746-E68522C8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0" y="3590721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67DF1F8-0C5F-224F-BF13-13806A588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738" y="3760512"/>
            <a:ext cx="615951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29FC1B-3522-A84C-97E1-52A810C5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8" y="4901445"/>
            <a:ext cx="987287" cy="987287"/>
          </a:xfrm>
          <a:prstGeom prst="rect">
            <a:avLst/>
          </a:prstGeom>
        </p:spPr>
      </p:pic>
      <p:sp>
        <p:nvSpPr>
          <p:cNvPr id="11" name="Zástupný text 8">
            <a:extLst>
              <a:ext uri="{FF2B5EF4-FFF2-40B4-BE49-F238E27FC236}">
                <a16:creationId xmlns:a16="http://schemas.microsoft.com/office/drawing/2014/main" id="{859B3AD9-8F6E-D04B-974D-112D2A887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225" y="5071236"/>
            <a:ext cx="615951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9699D3A4-20BA-F446-9144-024B99D8A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4125" y="2279651"/>
            <a:ext cx="9005888" cy="1149350"/>
          </a:xfrm>
        </p:spPr>
        <p:txBody>
          <a:bodyPr anchor="ctr">
            <a:normAutofit/>
          </a:bodyPr>
          <a:lstStyle>
            <a:lvl3pPr marL="685800" indent="0" algn="l">
              <a:buFontTx/>
              <a:buNone/>
              <a:defRPr sz="105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B9B043AB-E60B-6F40-9302-4D28D717BF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024" y="3590719"/>
            <a:ext cx="9005888" cy="1149350"/>
          </a:xfrm>
        </p:spPr>
        <p:txBody>
          <a:bodyPr anchor="ctr">
            <a:normAutofit/>
          </a:bodyPr>
          <a:lstStyle>
            <a:lvl3pPr marL="685800" indent="0" algn="l">
              <a:buFontTx/>
              <a:buNone/>
              <a:defRPr sz="105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5" name="Zástupný text 12">
            <a:extLst>
              <a:ext uri="{FF2B5EF4-FFF2-40B4-BE49-F238E27FC236}">
                <a16:creationId xmlns:a16="http://schemas.microsoft.com/office/drawing/2014/main" id="{8B4CCC48-891B-E643-863D-92A2AD6983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7511" y="4909862"/>
            <a:ext cx="9005888" cy="1149350"/>
          </a:xfrm>
        </p:spPr>
        <p:txBody>
          <a:bodyPr anchor="ctr">
            <a:normAutofit/>
          </a:bodyPr>
          <a:lstStyle>
            <a:lvl3pPr marL="685800" indent="0" algn="l">
              <a:buFontTx/>
              <a:buNone/>
              <a:defRPr sz="105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8610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5D9B5CA-22AB-C648-9DE8-2D357538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FDCDC-5E8A-7047-9B49-72CDA7933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358" y="2902227"/>
            <a:ext cx="8607287" cy="52677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cs-CZ" dirty="0"/>
              <a:t>Děkuji….(pouze vzor)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DF50B0-948B-C947-AAC3-CAED5881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D89F2-D372-A045-A4BE-5E477F5E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006418-3B44-0440-8316-615AE7F6E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62AB9B8-7E89-6C45-81B5-CB8AD7F94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417" y="3558209"/>
            <a:ext cx="8031163" cy="141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cs-CZ" sz="1050" dirty="0"/>
              <a:t>Euroregion Praděd (pouze vzor)</a:t>
            </a:r>
          </a:p>
          <a:p>
            <a:pPr lvl="0"/>
            <a:r>
              <a:rPr lang="cs-CZ" sz="1050" dirty="0"/>
              <a:t>Nové doby 111, 793 26 Vrbno pod Pradědem</a:t>
            </a:r>
          </a:p>
          <a:p>
            <a:pPr lvl="0"/>
            <a:r>
              <a:rPr lang="cs-CZ" sz="1050" dirty="0"/>
              <a:t>Tel : +420 558 271 312</a:t>
            </a:r>
          </a:p>
          <a:p>
            <a:pPr lvl="0"/>
            <a:r>
              <a:rPr lang="cs-CZ" sz="1050" dirty="0" err="1"/>
              <a:t>zdenka.jarmarova@europraded.cz</a:t>
            </a:r>
            <a:r>
              <a:rPr lang="cs-CZ" sz="1050" dirty="0"/>
              <a:t> (pouze vzor)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8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5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51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9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AD161D3-ED30-9C45-8293-ECDCAB1C9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CFF0C-D8D5-FD47-A52A-7567465B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6365"/>
            <a:ext cx="10515600" cy="395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2993F8-C132-684D-BDB8-B4F3515C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F51C9B29-0143-4CCB-A8A9-10CA29A33E62}" type="datetimeFigureOut">
              <a:rPr lang="cs-CZ" smtClean="0"/>
              <a:t>19.05.2022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C7F01-3588-AC47-9D96-186C7871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435F26D-B3D6-439C-94D1-67381D4D606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7FEBC20-42F2-FC48-BFFB-26694BB4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13" name="Zástupný nadpis 12">
            <a:extLst>
              <a:ext uri="{FF2B5EF4-FFF2-40B4-BE49-F238E27FC236}">
                <a16:creationId xmlns:a16="http://schemas.microsoft.com/office/drawing/2014/main" id="{CE4006D7-3636-3646-82F1-9831F378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8" y="413234"/>
            <a:ext cx="8607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799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18" r:id="rId1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6376" y="1340768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Fond(y)mikroprojektů</a:t>
            </a:r>
            <a:br>
              <a:rPr lang="cs-CZ" b="1" u="sng" dirty="0"/>
            </a:br>
            <a:br>
              <a:rPr lang="cs-CZ" b="1" u="sng" dirty="0"/>
            </a:br>
            <a:r>
              <a:rPr lang="cs-CZ" b="1" u="sng" dirty="0"/>
              <a:t>Česká republika - Polsko</a:t>
            </a:r>
          </a:p>
        </p:txBody>
      </p:sp>
      <p:pic>
        <p:nvPicPr>
          <p:cNvPr id="5" name="Picture 4" descr="IMG_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903656"/>
            <a:ext cx="1918940" cy="1440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na\Documents\Cíl 3\FMP\Publicita\Brožura, leták, bannery 2015\CZ brožura, leták, bannery\Leták\Podklady pro leták\Foto, mapa, graf\IMG_3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896194"/>
            <a:ext cx="1919780" cy="1440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 descr="C:\Users\Jana\Documents\Cíl 3\FMP\Publicita\Brožura, leták, bannery 2015\CZ brožura, leták, bannery\Brožura\Podklady\Podklady CZ final\Foto, obrázky, grafy\strana 22-23 - foto\Kaplička Vítkov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90" y="4891950"/>
            <a:ext cx="2155379" cy="1440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17" y="4889685"/>
            <a:ext cx="1919115" cy="1440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Jana\Documents\Cíl 2\Přeshraniční spolupráce\Publicita\Logo cz-pl\Logo_cz_pl_eu_barev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89040"/>
            <a:ext cx="751655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0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68487-7201-CC35-EC4C-BE2E06A3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66739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Základní parametry Fondu malých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10E2B-A2AB-C37B-3161-B43D6CB9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060848"/>
            <a:ext cx="8412420" cy="38164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b="1" u="sng" dirty="0">
                <a:latin typeface="+mj-lt"/>
                <a:ea typeface="Times New Roman" panose="02020603050405020304" pitchFamily="18" charset="0"/>
              </a:rPr>
              <a:t>Finanční rozsah malých projektů</a:t>
            </a:r>
            <a:endParaRPr lang="cs-CZ" sz="2400" b="1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PO2	2.000 - 40.000,- EUR u samostatného projektu</a:t>
            </a:r>
          </a:p>
          <a:p>
            <a:pPr marL="457200" algn="just">
              <a:lnSpc>
                <a:spcPct val="105000"/>
              </a:lnSpc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		4.000 - 80.000,- EUR u projektu s vedoucím partnerem</a:t>
            </a:r>
          </a:p>
          <a:p>
            <a:pPr marL="34290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PO4 	1.000 - 30.000,- EUR u samostatného projektu</a:t>
            </a:r>
          </a:p>
          <a:p>
            <a:pPr algn="just">
              <a:lnSpc>
                <a:spcPct val="105000"/>
              </a:lnSpc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           	2.000 - 30.000,- EUR u projektu s vedoucím partnerem </a:t>
            </a:r>
          </a:p>
          <a:p>
            <a:pPr algn="just">
              <a:lnSpc>
                <a:spcPct val="105000"/>
              </a:lnSpc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U projektů s vedoucím partnerem nebude stanoveno rozdělení poměru financování mezi partnery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Výše dotace – max. 80% (20% vlastní zdroje žadatele)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2400" dirty="0">
              <a:latin typeface="+mj-lt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08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869A2-1C83-417B-BD6B-2435F7DC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79183"/>
            <a:ext cx="8183880" cy="1051560"/>
          </a:xfrm>
        </p:spPr>
        <p:txBody>
          <a:bodyPr>
            <a:normAutofit/>
          </a:bodyPr>
          <a:lstStyle/>
          <a:p>
            <a:r>
              <a:rPr lang="cs-CZ" dirty="0"/>
              <a:t>Zjednodušené vykazování výdajů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CA0FFF-E685-4EEF-990B-300CBF7B997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207568" y="1628800"/>
            <a:ext cx="7900788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Zjednodušené vykazování má za cíl maximální možnou měrou usnadnit jak přípravu projektové žádosti, tak následné závěrečné vyúčtování. 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Možné způsoby vykazování výdajů: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jednotkové náklady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pouze v případě projektů pro úzkou cílovou skupinu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jednorázové platby (lump sums)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stanovené na základě návrhu rozpočtu (draft budget) s využitím katalogu cen pro typické výdaje nebo paušálů (např. na mzdové výdaje, režijní výdaje, cestovné apod.)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přímé vykazování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na základě rozpočtu – jako doposud, avšak doplněné o některé Zjednodušené metody vykazování (např. paušály)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Konkrétní způsob vykazování výdajů závisí na tom, v jaké PO je projekt předložen a zda je určen pro úzkou či širokou cílovou skupinu. 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D253F6-9204-8650-C4B1-A1E4CAA1F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2650" y="980728"/>
            <a:ext cx="7886700" cy="526090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Zjednodušené metody vykazování budou povinně využívány u všech projektů do 100 tis EUR.</a:t>
            </a:r>
          </a:p>
          <a:p>
            <a:endParaRPr lang="cs-CZ" dirty="0"/>
          </a:p>
          <a:p>
            <a:pPr algn="just">
              <a:buClr>
                <a:srgbClr val="F07F09"/>
              </a:buClr>
              <a:defRPr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Určitá forma zjednodušení tak bude aplikována u všech projektů. V rámci závěrečného vyúčtování tak již ve většině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případů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nebudou kontrolovány konkrétní účetní doklady.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Již žádné dokládání účtenek na deset buřtů a posílání desetistránkových výzev k doplnění a vysvětlení několik měsíců po ukončení projektu :-)</a:t>
            </a:r>
          </a:p>
          <a:p>
            <a:pPr algn="just" defTabSz="91440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40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defRPr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doložení výdajů projektu bude vyžadována podrobná závěrečná zpráva doplněná o povinné přílohy (prezenční listiny, fotodokumentaci apod.).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1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06E66-05FE-4ED2-9AF6-F1CBDCE6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02" y="836712"/>
            <a:ext cx="7632995" cy="1051560"/>
          </a:xfrm>
        </p:spPr>
        <p:txBody>
          <a:bodyPr/>
          <a:lstStyle/>
          <a:p>
            <a:r>
              <a:rPr lang="cs-CZ" dirty="0"/>
              <a:t>Financování malých projektů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E5E606-3D27-4385-B159-86C30554087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152649" y="2750099"/>
            <a:ext cx="7886700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Zálohové ani průběžné financování malých projektů nebude ani v novém programovém období možné.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Zjednodušené vykazování by však mělo zásadně urychlit závěrečnou kontrolu malých projektů a tím i celý proces proplacení dotace.  </a:t>
            </a:r>
          </a:p>
        </p:txBody>
      </p:sp>
    </p:spTree>
    <p:extLst>
      <p:ext uri="{BB962C8B-B14F-4D97-AF65-F5344CB8AC3E}">
        <p14:creationId xmlns:p14="http://schemas.microsoft.com/office/powerpoint/2010/main" val="219621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9C4EE-05A4-4AB6-99B4-4BD7C02C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620688"/>
            <a:ext cx="6552728" cy="1051560"/>
          </a:xfrm>
        </p:spPr>
        <p:txBody>
          <a:bodyPr/>
          <a:lstStyle/>
          <a:p>
            <a:r>
              <a:rPr lang="cs-CZ" dirty="0"/>
              <a:t>Monitorovací systém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5858B-3166-443F-8491-58988CADA2F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495600" y="2132857"/>
            <a:ext cx="7416824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 spolupráci s ŘO a všemi euroregiony je připravován nový monitorovací systém pro předkládání malých projektů, jehož cílem je výrazně zjednodušit formulář projektové žádosti.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Formulář projektové žádosti bude obsahovat pouze nezbytné informace (identifikace žadatele a projektového partnera, harmonogram realizace, zdroje financování, popis aktivit, cílů a indikátorů projektu).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Rozsah projektové žádosti - cca 7 stran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(oproti cca 50-ti stranám v současném období)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0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33F39-824A-4928-A0ED-73AB61CC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147" y="672621"/>
            <a:ext cx="6809624" cy="129380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FF9933"/>
                </a:solidFill>
                <a:latin typeface="+mn-lt"/>
                <a:cs typeface="Arial" panose="020B0604020202020204" pitchFamily="34" charset="0"/>
              </a:rPr>
              <a:t>Harmonogram přípravy</a:t>
            </a:r>
            <a:r>
              <a:rPr lang="cs-CZ" sz="3600" spc="-30" dirty="0">
                <a:solidFill>
                  <a:srgbClr val="FF9933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cs-CZ" sz="3600" spc="-30" dirty="0">
                <a:solidFill>
                  <a:srgbClr val="FF9933"/>
                </a:solidFill>
                <a:latin typeface="+mn-lt"/>
                <a:cs typeface="Arial" panose="020B0604020202020204" pitchFamily="34" charset="0"/>
              </a:rPr>
            </a:br>
            <a:r>
              <a:rPr lang="cs-CZ" sz="3600" spc="-4" dirty="0">
                <a:solidFill>
                  <a:srgbClr val="FF9933"/>
                </a:solidFill>
                <a:latin typeface="+mn-lt"/>
                <a:cs typeface="Arial" panose="020B0604020202020204" pitchFamily="34" charset="0"/>
              </a:rPr>
              <a:t>Fondu malých projektů</a:t>
            </a:r>
            <a:endParaRPr lang="cs-CZ" sz="3600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6C144B-598B-4C07-8095-EE4D7C1C6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3512" y="2276874"/>
            <a:ext cx="9073008" cy="2880318"/>
          </a:xfrm>
        </p:spPr>
        <p:txBody>
          <a:bodyPr>
            <a:normAutofit/>
          </a:bodyPr>
          <a:lstStyle/>
          <a:p>
            <a:endParaRPr lang="cs-CZ" sz="2400" spc="-4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spc="-4" dirty="0">
                <a:latin typeface="Arial"/>
                <a:cs typeface="Arial"/>
              </a:rPr>
              <a:t>Předložení žádosti na správu FMP jednotlivými euroregiony - podzim 2022</a:t>
            </a:r>
          </a:p>
          <a:p>
            <a:endParaRPr lang="cs-CZ" sz="2400" spc="-4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spc="-4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cs-CZ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</a:rPr>
              <a:t>Vyhlášení výzvy pro příjem malých projektů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</a:rPr>
              <a:t>    - nejdříve první polovina roku 2023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100" spc="-4" dirty="0">
              <a:latin typeface="Arial"/>
              <a:cs typeface="Arial"/>
            </a:endParaRPr>
          </a:p>
          <a:p>
            <a:endParaRPr lang="cs-CZ" sz="2100" spc="-4" dirty="0">
              <a:latin typeface="Arial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95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026920" y="908720"/>
            <a:ext cx="8183880" cy="4392488"/>
          </a:xfrm>
        </p:spPr>
        <p:txBody>
          <a:bodyPr>
            <a:norm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Děkuji za pozornost!</a:t>
            </a:r>
          </a:p>
          <a:p>
            <a:pPr algn="ctr"/>
            <a:endParaRPr lang="cs-CZ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cs-CZ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Dziękuję za uwagę!</a:t>
            </a:r>
          </a:p>
          <a:p>
            <a:pPr algn="ctr"/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5925728"/>
            <a:ext cx="566225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7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026920" y="530352"/>
            <a:ext cx="8183880" cy="51308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38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aspekty CZ-PL Fondu mikroprojektů</a:t>
            </a:r>
          </a:p>
          <a:p>
            <a:endParaRPr lang="cs-CZ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Fond mikroprojektů = pružný nástroj pro realizaci </a:t>
            </a:r>
            <a:r>
              <a:rPr lang="cs-CZ" sz="3200" u="sng" dirty="0"/>
              <a:t>menších neinvestičních i investičních projektů</a:t>
            </a:r>
          </a:p>
          <a:p>
            <a:endParaRPr lang="cs-CZ" sz="3200" u="sng" dirty="0"/>
          </a:p>
          <a:p>
            <a:pPr marL="347472" lvl="1"/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spravován euroregiony v CZ-PL příhraničí </a:t>
            </a:r>
            <a:r>
              <a:rPr lang="cs-CZ" sz="3200" dirty="0">
                <a:sym typeface="Wingdings"/>
              </a:rPr>
              <a:t> </a:t>
            </a:r>
          </a:p>
          <a:p>
            <a:r>
              <a:rPr lang="cs-CZ" sz="3200" dirty="0">
                <a:sym typeface="Wingdings"/>
              </a:rPr>
              <a:t>  6 euroregionů = </a:t>
            </a:r>
            <a:r>
              <a:rPr lang="cs-CZ" sz="3200" u="sng" dirty="0">
                <a:sym typeface="Wingdings"/>
              </a:rPr>
              <a:t>6 Fondů mikroprojektů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u="sng" dirty="0">
              <a:sym typeface="Wingding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sym typeface="Wingdings"/>
              </a:rPr>
              <a:t>končí k </a:t>
            </a:r>
            <a:r>
              <a:rPr lang="cs-CZ" sz="3200" u="sng" dirty="0">
                <a:sym typeface="Wingdings"/>
              </a:rPr>
              <a:t>30. 6. 2023 resp. k 31.10.2023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5925728"/>
            <a:ext cx="566225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4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004060" y="620688"/>
            <a:ext cx="8183880" cy="8640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sz="40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 prostředky na mikroprojekty v jednotlivých ER</a:t>
            </a:r>
          </a:p>
          <a:p>
            <a:pPr algn="ctr"/>
            <a:r>
              <a:rPr lang="cs-CZ" sz="40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Programové období 2014-2020 (stav k 30.4.2022)</a:t>
            </a:r>
          </a:p>
          <a:p>
            <a:endParaRPr lang="cs-CZ" sz="1600" b="1" u="sng" dirty="0">
              <a:solidFill>
                <a:srgbClr val="CC6600"/>
              </a:solidFill>
            </a:endParaRPr>
          </a:p>
          <a:p>
            <a:endParaRPr lang="cs-CZ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5925728"/>
            <a:ext cx="566225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AE1AF70-EA4B-7D66-76A6-B654078D9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51908"/>
              </p:ext>
            </p:extLst>
          </p:nvPr>
        </p:nvGraphicFramePr>
        <p:xfrm>
          <a:off x="2004060" y="1709736"/>
          <a:ext cx="8183880" cy="40235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61561">
                  <a:extLst>
                    <a:ext uri="{9D8B030D-6E8A-4147-A177-3AD203B41FA5}">
                      <a16:colId xmlns:a16="http://schemas.microsoft.com/office/drawing/2014/main" val="2139042949"/>
                    </a:ext>
                  </a:extLst>
                </a:gridCol>
                <a:gridCol w="2467158">
                  <a:extLst>
                    <a:ext uri="{9D8B030D-6E8A-4147-A177-3AD203B41FA5}">
                      <a16:colId xmlns:a16="http://schemas.microsoft.com/office/drawing/2014/main" val="2625013806"/>
                    </a:ext>
                  </a:extLst>
                </a:gridCol>
                <a:gridCol w="2450023">
                  <a:extLst>
                    <a:ext uri="{9D8B030D-6E8A-4147-A177-3AD203B41FA5}">
                      <a16:colId xmlns:a16="http://schemas.microsoft.com/office/drawing/2014/main" val="1963906855"/>
                    </a:ext>
                  </a:extLst>
                </a:gridCol>
                <a:gridCol w="1005138">
                  <a:extLst>
                    <a:ext uri="{9D8B030D-6E8A-4147-A177-3AD203B41FA5}">
                      <a16:colId xmlns:a16="http://schemas.microsoft.com/office/drawing/2014/main" val="2543108597"/>
                    </a:ext>
                  </a:extLst>
                </a:gridCol>
              </a:tblGrid>
              <a:tr h="111121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Euroregion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Alokace na mikroprojekty (EFRR)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Zasmluvněné mikroprojekty (EFRR)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v 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2281231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Nisa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5 847 121 €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5 796 929 €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99,14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1185946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Glacensis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9 848 383 €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10 522 861 €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106,85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728023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Praděd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8 216 142 €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8 499 485 €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103,45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1195481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Silesia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5 926 996 €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6 440 077 €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108,66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76158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Těšínské Slezsko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4 855 889 €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5 032 661 €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103,64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7093307"/>
                  </a:ext>
                </a:extLst>
              </a:tr>
              <a:tr h="413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Beskydy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3 057 450 €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3 024 305 €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98,92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49727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37 751 981 €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39 316 318 €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dirty="0">
                          <a:effectLst/>
                        </a:rPr>
                        <a:t>104,14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042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1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026920" y="530352"/>
            <a:ext cx="8183880" cy="1530496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Počty mikroprojektů k 30. 4. 2022</a:t>
            </a:r>
          </a:p>
          <a:p>
            <a:pPr algn="ctr"/>
            <a:r>
              <a:rPr lang="cs-CZ" sz="20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Programové období 2014-2020 (stav k 30.4.2022)</a:t>
            </a:r>
          </a:p>
          <a:p>
            <a:pPr algn="ctr"/>
            <a:endParaRPr lang="cs-CZ" b="1" u="sng" dirty="0"/>
          </a:p>
          <a:p>
            <a:pPr algn="ctr"/>
            <a:endParaRPr lang="cs-CZ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5925728"/>
            <a:ext cx="566225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442A43F-C530-AD13-4CD2-0F2002A1F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14685"/>
              </p:ext>
            </p:extLst>
          </p:nvPr>
        </p:nvGraphicFramePr>
        <p:xfrm>
          <a:off x="3418560" y="1556792"/>
          <a:ext cx="5400600" cy="40217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90151134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70049841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Euroregion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Počet zasmluvněných projektů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07925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Nisa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327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162411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Glacensis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461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562155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Praděd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391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492881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Silesia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339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91870"/>
                  </a:ext>
                </a:extLst>
              </a:tr>
              <a:tr h="43916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Těšínské Slezsko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176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19889"/>
                  </a:ext>
                </a:extLst>
              </a:tr>
              <a:tr h="35670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Beskydy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dirty="0">
                          <a:effectLst/>
                        </a:rPr>
                        <a:t>129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4045767"/>
                  </a:ext>
                </a:extLst>
              </a:tr>
              <a:tr h="46112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</a:rPr>
                        <a:t>1 823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46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6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026920" y="530352"/>
            <a:ext cx="8183880" cy="539537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cs-CZ" sz="112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Pozitiva a negativa </a:t>
            </a:r>
          </a:p>
          <a:p>
            <a:pPr algn="ctr"/>
            <a:r>
              <a:rPr lang="cs-CZ" sz="11200" b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CZ-PL Fondu mikroprojektů</a:t>
            </a:r>
          </a:p>
          <a:p>
            <a:endParaRPr lang="cs-CZ" b="1" u="sng" dirty="0"/>
          </a:p>
          <a:p>
            <a:endParaRPr lang="cs-CZ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zájem žadatelů o mikroprojekty (trvá již od Phare CBC!)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široké tematické zaměření mikroprojektů včetně menších investic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vysoká úspěšnost žadatelů (cca 75 %)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úzká spolupráce všech Správců Fondů mikroprojektů</a:t>
            </a:r>
          </a:p>
          <a:p>
            <a:endParaRPr lang="cs-CZ" sz="7200" dirty="0"/>
          </a:p>
          <a:p>
            <a:pPr>
              <a:buFont typeface="Arial" panose="020B0604020202020204" pitchFamily="34" charset="0"/>
              <a:buChar char="•"/>
            </a:pPr>
            <a:endParaRPr lang="cs-CZ" sz="7200" dirty="0"/>
          </a:p>
          <a:p>
            <a:endParaRPr lang="cs-CZ" sz="7200" dirty="0"/>
          </a:p>
          <a:p>
            <a:endParaRPr lang="cs-CZ" sz="7200" dirty="0"/>
          </a:p>
          <a:p>
            <a:endParaRPr lang="cs-CZ" sz="7200" dirty="0"/>
          </a:p>
          <a:p>
            <a:endParaRPr lang="cs-CZ" sz="7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systém MS 2014+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příliš obsáhlá a komplikovaná projektová žádost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velmi náročné vyúčtování a jeho zdlouhavá, několikastupňová kontrola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7200" dirty="0"/>
              <a:t>proplácení ex-post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6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5925728"/>
            <a:ext cx="566225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Jana\Documents\Cíl 2\Přeshraniční spolupráce\Jednání, akce\Jednání s ministryní 2.2.2021\PROS-and-CONS-of-Having-a-Designer-Bab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780929"/>
            <a:ext cx="2284540" cy="10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2B1BE75-219D-051A-7D35-DD05DE6D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2503" y="1412776"/>
            <a:ext cx="7506995" cy="252028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4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Programové období </a:t>
            </a:r>
          </a:p>
          <a:p>
            <a:pPr algn="ctr"/>
            <a:r>
              <a:rPr lang="cs-CZ" sz="4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2021 – 2027</a:t>
            </a:r>
          </a:p>
          <a:p>
            <a:pPr algn="ctr"/>
            <a:endParaRPr lang="cs-CZ" sz="4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cs-CZ" sz="4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Fond malých projektů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D36A9F-6642-E13E-1990-6858C90A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56" y="5098245"/>
            <a:ext cx="4932040" cy="9948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19349BC-C8C6-54EA-78B1-F90E1210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5231860"/>
            <a:ext cx="3106994" cy="7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DF724-E392-8D2A-A555-319D63D6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64543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Fondy malých projektů v</a:t>
            </a:r>
            <a:br>
              <a:rPr lang="cs-CZ" dirty="0"/>
            </a:br>
            <a:r>
              <a:rPr lang="cs-CZ" dirty="0"/>
              <a:t>Programové období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5DD42-5A89-F3FB-F04A-37C5AC03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988840"/>
            <a:ext cx="8784976" cy="418795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Budou i nadále spravovány euroregiony</a:t>
            </a:r>
          </a:p>
          <a:p>
            <a:endParaRPr lang="cs-CZ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Možné zaměření: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1 (pouze životní prostředí)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2 (cestovní ruch) 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důraz na udržitelnost cestovního ruchu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4 (spolupráce institucí a obyvatel)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důraz na zvyšování efektivnosti veřejné správy a odstraňování bariér spolupráce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/>
                <a:cs typeface="Arial"/>
              </a:rPr>
              <a:t>Tematické zaměření </a:t>
            </a:r>
            <a:r>
              <a:rPr lang="cs-CZ" sz="2800" spc="-5" dirty="0">
                <a:latin typeface="Arial"/>
                <a:cs typeface="Arial"/>
              </a:rPr>
              <a:t>bude vycházet </a:t>
            </a:r>
            <a:r>
              <a:rPr lang="cs-CZ" sz="2800" dirty="0">
                <a:latin typeface="Arial"/>
                <a:cs typeface="Arial"/>
              </a:rPr>
              <a:t>ze strategií jednotlivých </a:t>
            </a:r>
            <a:r>
              <a:rPr lang="cs-CZ" sz="2800" spc="-5" dirty="0">
                <a:latin typeface="Arial"/>
                <a:cs typeface="Arial"/>
              </a:rPr>
              <a:t>euroregionů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86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47F22-53FE-4CBE-83FB-6C440B12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845" y="691170"/>
            <a:ext cx="6455465" cy="994172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FF9933"/>
                </a:solidFill>
                <a:latin typeface="+mn-lt"/>
              </a:rPr>
              <a:t>Alokace programu CZ-PL</a:t>
            </a:r>
            <a:br>
              <a:rPr lang="cs-CZ" sz="3200" dirty="0">
                <a:solidFill>
                  <a:srgbClr val="FF9933"/>
                </a:solidFill>
                <a:latin typeface="+mn-lt"/>
              </a:rPr>
            </a:br>
            <a:r>
              <a:rPr lang="cs-CZ" sz="3200" dirty="0">
                <a:solidFill>
                  <a:srgbClr val="FF9933"/>
                </a:solidFill>
                <a:latin typeface="+mn-lt"/>
              </a:rPr>
              <a:t>historické srovnání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A342DA2-53B4-4ED5-AB6F-6A0FB236A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38938"/>
              </p:ext>
            </p:extLst>
          </p:nvPr>
        </p:nvGraphicFramePr>
        <p:xfrm>
          <a:off x="1487488" y="2204864"/>
          <a:ext cx="8712968" cy="38884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07109">
                  <a:extLst>
                    <a:ext uri="{9D8B030D-6E8A-4147-A177-3AD203B41FA5}">
                      <a16:colId xmlns:a16="http://schemas.microsoft.com/office/drawing/2014/main" val="4144733866"/>
                    </a:ext>
                  </a:extLst>
                </a:gridCol>
                <a:gridCol w="1637307">
                  <a:extLst>
                    <a:ext uri="{9D8B030D-6E8A-4147-A177-3AD203B41FA5}">
                      <a16:colId xmlns:a16="http://schemas.microsoft.com/office/drawing/2014/main" val="2162852807"/>
                    </a:ext>
                  </a:extLst>
                </a:gridCol>
                <a:gridCol w="1728266">
                  <a:extLst>
                    <a:ext uri="{9D8B030D-6E8A-4147-A177-3AD203B41FA5}">
                      <a16:colId xmlns:a16="http://schemas.microsoft.com/office/drawing/2014/main" val="2323420259"/>
                    </a:ext>
                  </a:extLst>
                </a:gridCol>
                <a:gridCol w="1728266">
                  <a:extLst>
                    <a:ext uri="{9D8B030D-6E8A-4147-A177-3AD203B41FA5}">
                      <a16:colId xmlns:a16="http://schemas.microsoft.com/office/drawing/2014/main" val="2250585947"/>
                    </a:ext>
                  </a:extLst>
                </a:gridCol>
                <a:gridCol w="1712020">
                  <a:extLst>
                    <a:ext uri="{9D8B030D-6E8A-4147-A177-3AD203B41FA5}">
                      <a16:colId xmlns:a16="http://schemas.microsoft.com/office/drawing/2014/main" val="975274383"/>
                    </a:ext>
                  </a:extLst>
                </a:gridCol>
              </a:tblGrid>
              <a:tr h="1296145">
                <a:tc>
                  <a:txBody>
                    <a:bodyPr/>
                    <a:lstStyle/>
                    <a:p>
                      <a:pPr algn="ctr" rtl="0" fontAlgn="ctr"/>
                      <a:endParaRPr lang="cs-CZ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Alokace 2004-2006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2007-2013</a:t>
                      </a:r>
                      <a:endParaRPr lang="cs-CZ" sz="2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2014-2021</a:t>
                      </a:r>
                      <a:endParaRPr lang="cs-CZ" sz="2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Alokace </a:t>
                      </a:r>
                    </a:p>
                    <a:p>
                      <a:pPr algn="ctr" rtl="0" fontAlgn="ctr"/>
                      <a:r>
                        <a:rPr lang="cs-CZ" sz="2000" b="1" dirty="0">
                          <a:effectLst/>
                          <a:latin typeface="+mn-lt"/>
                        </a:rPr>
                        <a:t>2021-2027</a:t>
                      </a:r>
                      <a:endParaRPr lang="cs-CZ" sz="2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76375536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endParaRPr lang="cs-CZ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EUR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dirty="0">
                          <a:effectLst/>
                          <a:latin typeface="+mn-lt"/>
                        </a:rPr>
                        <a:t>EUR</a:t>
                      </a:r>
                      <a:endParaRPr lang="cs-CZ" sz="20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dirty="0">
                          <a:effectLst/>
                          <a:latin typeface="+mn-lt"/>
                        </a:rPr>
                        <a:t>EUR</a:t>
                      </a:r>
                      <a:endParaRPr lang="cs-CZ" sz="20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dirty="0">
                          <a:effectLst/>
                          <a:latin typeface="+mn-lt"/>
                        </a:rPr>
                        <a:t>EUR</a:t>
                      </a:r>
                      <a:endParaRPr lang="cs-CZ" sz="20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319969449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Program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16 500 000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219 460 000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226 221 710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178 870 000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295765322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Fond mikroprojektů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2 475 000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43 891 869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</a:rPr>
                        <a:t>45 244 343</a:t>
                      </a:r>
                      <a:endParaRPr lang="cs-CZ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highlight>
                            <a:srgbClr val="FF9933"/>
                          </a:highlight>
                          <a:latin typeface="+mn-lt"/>
                        </a:rPr>
                        <a:t>35 774 101</a:t>
                      </a:r>
                      <a:endParaRPr lang="cs-CZ" sz="2000" dirty="0">
                        <a:effectLst/>
                        <a:highlight>
                          <a:srgbClr val="FF9933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390754483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Podíl FMP na Programu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21431" marR="21431" marT="0" marB="0" anchor="ctr"/>
                </a:tc>
                <a:extLst>
                  <a:ext uri="{0D108BD9-81ED-4DB2-BD59-A6C34878D82A}">
                    <a16:rowId xmlns:a16="http://schemas.microsoft.com/office/drawing/2014/main" val="70510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4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7C36C-8259-01B1-0517-11F16DF3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0" y="694249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alokace Fondu malých projektů </a:t>
            </a:r>
            <a:br>
              <a:rPr lang="cs-CZ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 - PL pro období 2021 - 2027</a:t>
            </a:r>
            <a:r>
              <a:rPr lang="cs-CZ" sz="3200" dirty="0">
                <a:solidFill>
                  <a:srgbClr val="FF99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F6454EA-36EB-A6FE-924D-97858EBFB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78275"/>
              </p:ext>
            </p:extLst>
          </p:nvPr>
        </p:nvGraphicFramePr>
        <p:xfrm>
          <a:off x="1199456" y="2348881"/>
          <a:ext cx="8568952" cy="36003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05960">
                  <a:extLst>
                    <a:ext uri="{9D8B030D-6E8A-4147-A177-3AD203B41FA5}">
                      <a16:colId xmlns:a16="http://schemas.microsoft.com/office/drawing/2014/main" val="2942501754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416237317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188571770"/>
                    </a:ext>
                  </a:extLst>
                </a:gridCol>
                <a:gridCol w="2604289">
                  <a:extLst>
                    <a:ext uri="{9D8B030D-6E8A-4147-A177-3AD203B41FA5}">
                      <a16:colId xmlns:a16="http://schemas.microsoft.com/office/drawing/2014/main" val="63268943"/>
                    </a:ext>
                  </a:extLst>
                </a:gridCol>
              </a:tblGrid>
              <a:tr h="7529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CZ+PL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% podíl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alokace 2021 - 2027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Fond malých projektů</a:t>
                      </a:r>
                    </a:p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80 %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818735"/>
                  </a:ext>
                </a:extLst>
              </a:tr>
              <a:tr h="4013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Nisa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15,30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5 475 000,00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4 380 000,00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426963079"/>
                  </a:ext>
                </a:extLst>
              </a:tr>
              <a:tr h="4013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Glacensis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27,37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9 791 000,00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7 832 800,00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588966520"/>
                  </a:ext>
                </a:extLst>
              </a:tr>
              <a:tr h="4013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highlight>
                            <a:srgbClr val="FF9933"/>
                          </a:highlight>
                        </a:rPr>
                        <a:t>Praděd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33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21,96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7 857 000,00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highlight>
                            <a:srgbClr val="FF9933"/>
                          </a:highlight>
                        </a:rPr>
                        <a:t>6 285 600,00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9933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947915381"/>
                  </a:ext>
                </a:extLst>
              </a:tr>
              <a:tr h="4013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Silesia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15,47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5 534 000,00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4 427 200,00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5707550"/>
                  </a:ext>
                </a:extLst>
              </a:tr>
              <a:tr h="4013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Těšínské Slezsko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12,46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4 457 000,00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3 565 600,00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869927283"/>
                  </a:ext>
                </a:extLst>
              </a:tr>
              <a:tr h="4204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Beskydy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7,44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u="none" strike="noStrike" dirty="0">
                          <a:effectLst/>
                        </a:rPr>
                        <a:t>2 660 101,60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2 128 081,28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897968887"/>
                  </a:ext>
                </a:extLst>
              </a:tr>
              <a:tr h="4204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Celkem CZ + PL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u="none" strike="noStrike" dirty="0">
                          <a:effectLst/>
                        </a:rPr>
                        <a:t>100,00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u="none" strike="noStrike" dirty="0">
                          <a:effectLst/>
                        </a:rPr>
                        <a:t>35 774 101,60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u="none" strike="noStrike" dirty="0">
                          <a:effectLst/>
                        </a:rPr>
                        <a:t>28 619 281,28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74472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285923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5" id="{6A033A78-1B9C-0C4C-85EA-B8AF85289696}" vid="{DBEE0F01-6129-4248-8232-569232912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SablonaERP</Template>
  <TotalTime>1034</TotalTime>
  <Words>891</Words>
  <Application>Microsoft Office PowerPoint</Application>
  <PresentationFormat>Širokoúhlá obrazovka</PresentationFormat>
  <Paragraphs>201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Symbol</vt:lpstr>
      <vt:lpstr>SablonaERP</vt:lpstr>
      <vt:lpstr>Fond(y)mikroprojektů  Česká republika - Polsko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Fondy malých projektů v Programové období 2021-2027</vt:lpstr>
      <vt:lpstr>Alokace programu CZ-PL historické srovnání</vt:lpstr>
      <vt:lpstr>Rozdělení alokace Fondu malých projektů  ČR - PL pro období 2021 - 2027 </vt:lpstr>
      <vt:lpstr>Základní parametry Fondu malých projektů</vt:lpstr>
      <vt:lpstr>Zjednodušené vykazování výdajů</vt:lpstr>
      <vt:lpstr>Prezentace aplikace PowerPoint</vt:lpstr>
      <vt:lpstr>Financování malých projektů</vt:lpstr>
      <vt:lpstr>Monitorovací systém</vt:lpstr>
      <vt:lpstr>Harmonogram přípravy  Fondu malých projektů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Fondy mikroprojektů Interreg V-A  Česká republika - Polsko</dc:title>
  <dc:creator>Jana</dc:creator>
  <cp:lastModifiedBy>Alena Šmigurová</cp:lastModifiedBy>
  <cp:revision>38</cp:revision>
  <cp:lastPrinted>2022-05-19T05:52:45Z</cp:lastPrinted>
  <dcterms:created xsi:type="dcterms:W3CDTF">2021-01-28T07:53:12Z</dcterms:created>
  <dcterms:modified xsi:type="dcterms:W3CDTF">2022-05-19T05:56:23Z</dcterms:modified>
</cp:coreProperties>
</file>