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85" r:id="rId3"/>
    <p:sldId id="282" r:id="rId4"/>
    <p:sldId id="283" r:id="rId5"/>
    <p:sldId id="284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6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DECE-A12A-C24F-9D5D-D23D8690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356" y="1132303"/>
            <a:ext cx="860728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0ED7EC-9C6F-604A-A860-31427B60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B6D2EE-67CD-E942-9888-5E2FA642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t>02.12.2021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9F51A3-6FF4-534E-8F52-C5B1FFE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2188D-E0F0-D24A-9FC5-E0DBCF79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58ADE7-98E7-4841-88FE-19FA79A7B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2645" y="5357629"/>
            <a:ext cx="8246709" cy="7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533C3-C669-3E4B-B1BF-9965BFF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192421-8609-BE48-911C-6F7BE84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377733-6505-0741-B191-FB3A788A1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CE526-8E0E-4C45-AFF4-E81DA6735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E962C-84F2-2244-9C04-C19F6FB91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15736"/>
            <a:ext cx="10515600" cy="4025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72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9E038-6779-2E43-98D3-AC949189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D38CBC-6FCF-674A-A8FC-E42CE3A7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842390-D377-BF48-B282-A4AA3C2C5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D54D37-5E76-5F45-AC25-7BCB1F0B8B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018DE6-C2BA-BF43-BB0E-41C4E5AA8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2356" y="1425229"/>
            <a:ext cx="987287" cy="987287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5405E39-1361-F44D-A0B9-A569AA62C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8024" y="1595022"/>
            <a:ext cx="615950" cy="647700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8497449-9BFA-9549-B9AE-B344526DD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044" y="2412515"/>
            <a:ext cx="10475912" cy="3806825"/>
          </a:xfrm>
        </p:spPr>
        <p:txBody>
          <a:bodyPr/>
          <a:lstStyle/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207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37B08-9814-4F41-BF74-2C6C4053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C502E3-BBDA-AE40-9528-416D58AE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BDE262-B4E6-704C-A2CA-0015BEEB0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9B3A88-68CA-7241-8AEE-9435F94667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3C14A0-5240-994B-A759-C611831AD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8560" y="1559953"/>
            <a:ext cx="987287" cy="987287"/>
          </a:xfrm>
          <a:prstGeom prst="rect">
            <a:avLst/>
          </a:prstGeom>
        </p:spPr>
      </p:pic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1D16920-506B-4E41-879E-2E643FF3D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4228" y="1729746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FAE59B0-0333-C94E-BDD1-188D838961D2}"/>
              </a:ext>
            </a:extLst>
          </p:cNvPr>
          <p:cNvSpPr/>
          <p:nvPr userDrawn="1"/>
        </p:nvSpPr>
        <p:spPr>
          <a:xfrm>
            <a:off x="6073139" y="1760716"/>
            <a:ext cx="45719" cy="4447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124972-796E-C34B-9A74-4A41A5341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6424" y="1559953"/>
            <a:ext cx="987287" cy="987287"/>
          </a:xfrm>
          <a:prstGeom prst="rect">
            <a:avLst/>
          </a:prstGeom>
        </p:spPr>
      </p:pic>
      <p:sp>
        <p:nvSpPr>
          <p:cNvPr id="12" name="Zástupný text 8">
            <a:extLst>
              <a:ext uri="{FF2B5EF4-FFF2-40B4-BE49-F238E27FC236}">
                <a16:creationId xmlns:a16="http://schemas.microsoft.com/office/drawing/2014/main" id="{AA930AB5-10B5-6643-AC0B-85C0CF988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092" y="1729746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DE9E4920-8C0F-2046-BC57-865C85EAA5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941" y="2547240"/>
            <a:ext cx="4935538" cy="3670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4">
            <a:extLst>
              <a:ext uri="{FF2B5EF4-FFF2-40B4-BE49-F238E27FC236}">
                <a16:creationId xmlns:a16="http://schemas.microsoft.com/office/drawing/2014/main" id="{14120965-7BF9-FF42-9E4B-1AB864A939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800" y="2556377"/>
            <a:ext cx="4935538" cy="3670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738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6A31-2631-A74E-8B4A-77A99351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4AE9E2-32CE-5F46-B5AF-287AD277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B63382-7C88-9848-95AD-634EF22DF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B7D04-25F2-5D4A-8208-24BDFAA9FF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787B49-FA64-6043-AFEE-C8DB36236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1843" y="2279994"/>
            <a:ext cx="987287" cy="987287"/>
          </a:xfrm>
          <a:prstGeom prst="rect">
            <a:avLst/>
          </a:prstGeom>
        </p:spPr>
      </p:pic>
      <p:sp>
        <p:nvSpPr>
          <p:cNvPr id="7" name="Zástupný text 8">
            <a:extLst>
              <a:ext uri="{FF2B5EF4-FFF2-40B4-BE49-F238E27FC236}">
                <a16:creationId xmlns:a16="http://schemas.microsoft.com/office/drawing/2014/main" id="{F80895C3-9567-7147-990B-0078024482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7511" y="2449787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BE1290-DD2A-B94B-B746-E68522C8C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" y="3590719"/>
            <a:ext cx="987287" cy="987287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67DF1F8-0C5F-224F-BF13-13806A588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737" y="3760512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29FC1B-3522-A84C-97E1-52A810C53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56" y="4901443"/>
            <a:ext cx="987287" cy="987287"/>
          </a:xfrm>
          <a:prstGeom prst="rect">
            <a:avLst/>
          </a:prstGeom>
        </p:spPr>
      </p:pic>
      <p:sp>
        <p:nvSpPr>
          <p:cNvPr id="11" name="Zástupný text 8">
            <a:extLst>
              <a:ext uri="{FF2B5EF4-FFF2-40B4-BE49-F238E27FC236}">
                <a16:creationId xmlns:a16="http://schemas.microsoft.com/office/drawing/2014/main" id="{859B3AD9-8F6E-D04B-974D-112D2A887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224" y="5071236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9699D3A4-20BA-F446-9144-024B99D8A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4125" y="2279651"/>
            <a:ext cx="9005888" cy="1149350"/>
          </a:xfrm>
        </p:spPr>
        <p:txBody>
          <a:bodyPr anchor="ctr">
            <a:normAutofit/>
          </a:bodyPr>
          <a:lstStyle>
            <a:lvl3pPr marL="914400" indent="0" algn="l">
              <a:buFontTx/>
              <a:buNone/>
              <a:defRPr sz="140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  <p:sp>
        <p:nvSpPr>
          <p:cNvPr id="14" name="Zástupný text 12">
            <a:extLst>
              <a:ext uri="{FF2B5EF4-FFF2-40B4-BE49-F238E27FC236}">
                <a16:creationId xmlns:a16="http://schemas.microsoft.com/office/drawing/2014/main" id="{B9B043AB-E60B-6F40-9302-4D28D717BF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8024" y="3590719"/>
            <a:ext cx="9005888" cy="1149350"/>
          </a:xfrm>
        </p:spPr>
        <p:txBody>
          <a:bodyPr anchor="ctr">
            <a:normAutofit/>
          </a:bodyPr>
          <a:lstStyle>
            <a:lvl3pPr marL="914400" indent="0" algn="l">
              <a:buFontTx/>
              <a:buNone/>
              <a:defRPr sz="140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  <p:sp>
        <p:nvSpPr>
          <p:cNvPr id="15" name="Zástupný text 12">
            <a:extLst>
              <a:ext uri="{FF2B5EF4-FFF2-40B4-BE49-F238E27FC236}">
                <a16:creationId xmlns:a16="http://schemas.microsoft.com/office/drawing/2014/main" id="{8B4CCC48-891B-E643-863D-92A2AD6983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7511" y="4909862"/>
            <a:ext cx="9005888" cy="1149350"/>
          </a:xfrm>
        </p:spPr>
        <p:txBody>
          <a:bodyPr anchor="ctr">
            <a:normAutofit/>
          </a:bodyPr>
          <a:lstStyle>
            <a:lvl3pPr marL="914400" indent="0" algn="l">
              <a:buFontTx/>
              <a:buNone/>
              <a:defRPr sz="140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38634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5D9B5CA-22AB-C648-9DE8-2D357538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3FDCDC-5E8A-7047-9B49-72CDA7933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356" y="2902227"/>
            <a:ext cx="8607287" cy="52677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Děkuji….(pouze vzor)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DF50B0-948B-C947-AAC3-CAED5881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ED89F2-D372-A045-A4BE-5E477F5E0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006418-3B44-0440-8316-615AE7F6E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62AB9B8-7E89-6C45-81B5-CB8AD7F94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0417" y="3558207"/>
            <a:ext cx="8031163" cy="141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cs-CZ" sz="1400" dirty="0"/>
              <a:t>Euroregion Praděd (pouze vzor)</a:t>
            </a:r>
          </a:p>
          <a:p>
            <a:pPr lvl="0"/>
            <a:r>
              <a:rPr lang="cs-CZ" sz="1400" dirty="0"/>
              <a:t>Nové doby 111, 793 26 Vrbno pod Pradědem</a:t>
            </a:r>
          </a:p>
          <a:p>
            <a:pPr lvl="0"/>
            <a:r>
              <a:rPr lang="cs-CZ" sz="1400" dirty="0"/>
              <a:t>Tel : +420 558 271 312</a:t>
            </a:r>
          </a:p>
          <a:p>
            <a:pPr lvl="0"/>
            <a:r>
              <a:rPr lang="cs-CZ" sz="1400" dirty="0" err="1"/>
              <a:t>zdenka.jarmarova@europraded.cz</a:t>
            </a:r>
            <a:r>
              <a:rPr lang="cs-CZ" sz="1400" dirty="0"/>
              <a:t> (pouze vzor)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13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AD161D3-ED30-9C45-8293-ECDCAB1C91E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0CFF0C-D8D5-FD47-A52A-7567465BE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6365"/>
            <a:ext cx="10515600" cy="395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2993F8-C132-684D-BDB8-B4F3515C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F2E9B94-FC8D-ED47-AFE6-30834D5619EF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0C7F01-3588-AC47-9D96-186C7871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7FEBC20-42F2-FC48-BFFB-26694BB4B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13" name="Zástupný nadpis 12">
            <a:extLst>
              <a:ext uri="{FF2B5EF4-FFF2-40B4-BE49-F238E27FC236}">
                <a16:creationId xmlns:a16="http://schemas.microsoft.com/office/drawing/2014/main" id="{CE4006D7-3636-3646-82F1-9831F378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356" y="413232"/>
            <a:ext cx="8607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345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3" r:id="rId5"/>
    <p:sldLayoutId id="214748365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EAB63-E964-C245-9E24-4AA2C8AF7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Strategie rozvoje česko-polské</a:t>
            </a:r>
            <a:br>
              <a:rPr lang="cs-CZ" dirty="0"/>
            </a:br>
            <a:r>
              <a:rPr lang="cs-CZ" dirty="0"/>
              <a:t>spolupráce v Euroregionu Praděd</a:t>
            </a:r>
            <a:br>
              <a:rPr lang="cs-CZ" dirty="0"/>
            </a:br>
            <a:r>
              <a:rPr lang="cs-CZ" dirty="0"/>
              <a:t>na období let 2021–2029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122856-C786-5547-8D04-C5CC41009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Zlaté Hory, Hotel Praděd Thamm</a:t>
            </a:r>
          </a:p>
          <a:p>
            <a:r>
              <a:rPr lang="cs-CZ" dirty="0"/>
              <a:t>3.12.2021</a:t>
            </a:r>
          </a:p>
        </p:txBody>
      </p:sp>
    </p:spTree>
    <p:extLst>
      <p:ext uri="{BB962C8B-B14F-4D97-AF65-F5344CB8AC3E}">
        <p14:creationId xmlns:p14="http://schemas.microsoft.com/office/powerpoint/2010/main" val="266259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Strategické Výzvy a cíle v období 2021 – 2029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3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68186"/>
              </p:ext>
            </p:extLst>
          </p:nvPr>
        </p:nvGraphicFramePr>
        <p:xfrm>
          <a:off x="858043" y="2783288"/>
          <a:ext cx="10475912" cy="2547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020">
                  <a:extLst>
                    <a:ext uri="{9D8B030D-6E8A-4147-A177-3AD203B41FA5}">
                      <a16:colId xmlns:a16="http://schemas.microsoft.com/office/drawing/2014/main" val="2972911679"/>
                    </a:ext>
                  </a:extLst>
                </a:gridCol>
                <a:gridCol w="2588193">
                  <a:extLst>
                    <a:ext uri="{9D8B030D-6E8A-4147-A177-3AD203B41FA5}">
                      <a16:colId xmlns:a16="http://schemas.microsoft.com/office/drawing/2014/main" val="3074347635"/>
                    </a:ext>
                  </a:extLst>
                </a:gridCol>
                <a:gridCol w="5650699">
                  <a:extLst>
                    <a:ext uri="{9D8B030D-6E8A-4147-A177-3AD203B41FA5}">
                      <a16:colId xmlns:a16="http://schemas.microsoft.com/office/drawing/2014/main" val="1046972190"/>
                    </a:ext>
                  </a:extLst>
                </a:gridCol>
              </a:tblGrid>
              <a:tr h="316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cs-CZ" sz="1600" dirty="0">
                          <a:effectLst/>
                        </a:rPr>
                        <a:t>Výzva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35100" algn="ctr"/>
                        </a:tabLst>
                      </a:pPr>
                      <a:r>
                        <a:rPr lang="cs-CZ" sz="1600" dirty="0">
                          <a:effectLst/>
                        </a:rPr>
                        <a:t>Strategický cíl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Operační cíle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61435"/>
                  </a:ext>
                </a:extLst>
              </a:tr>
              <a:tr h="22312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pl-PL" sz="1600" dirty="0">
                          <a:effectLst/>
                        </a:rPr>
                        <a:t>1. Realizace efektivních aktivit pro změnu negativních migračních trendů a demografických změn na území Euroregionu Praděd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1.1 Růst počtu obyvatel euroregionu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Ukazatel pro měření: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</a:rPr>
                        <a:t>Počet obyvatel euroregionu (celkem, česká část, polská část)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1.1.1 Podpora vytváření nových udržitelných pracovních příležitostí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1.1.2 Podpora migrace do euroregionu přistěhováním z důvodu čistého životního prostředí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1.1.3 Podpora migrace do euroregionu z velkých měst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Ukazatel pro měření: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</a:rPr>
                        <a:t>Počet společných projektů (podle operačních cílů)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32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76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Strategické Výzvy a cíle v období 2021 – 2029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3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3684"/>
              </p:ext>
            </p:extLst>
          </p:nvPr>
        </p:nvGraphicFramePr>
        <p:xfrm>
          <a:off x="858044" y="2242722"/>
          <a:ext cx="10753585" cy="4385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814">
                  <a:extLst>
                    <a:ext uri="{9D8B030D-6E8A-4147-A177-3AD203B41FA5}">
                      <a16:colId xmlns:a16="http://schemas.microsoft.com/office/drawing/2014/main" val="4015819151"/>
                    </a:ext>
                  </a:extLst>
                </a:gridCol>
                <a:gridCol w="4142538">
                  <a:extLst>
                    <a:ext uri="{9D8B030D-6E8A-4147-A177-3AD203B41FA5}">
                      <a16:colId xmlns:a16="http://schemas.microsoft.com/office/drawing/2014/main" val="2156874068"/>
                    </a:ext>
                  </a:extLst>
                </a:gridCol>
                <a:gridCol w="4314233">
                  <a:extLst>
                    <a:ext uri="{9D8B030D-6E8A-4147-A177-3AD203B41FA5}">
                      <a16:colId xmlns:a16="http://schemas.microsoft.com/office/drawing/2014/main" val="3391955694"/>
                    </a:ext>
                  </a:extLst>
                </a:gridCol>
              </a:tblGrid>
              <a:tr h="238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cs-CZ" sz="1500" dirty="0">
                          <a:effectLst/>
                        </a:rPr>
                        <a:t>Výzva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35100" algn="ctr"/>
                        </a:tabLst>
                      </a:pPr>
                      <a:r>
                        <a:rPr lang="cs-CZ" sz="1500" dirty="0">
                          <a:effectLst/>
                        </a:rPr>
                        <a:t>Strategický cíl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Operační cíle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675298"/>
                  </a:ext>
                </a:extLst>
              </a:tr>
              <a:tr h="40624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pl-PL" sz="1500" dirty="0">
                          <a:effectLst/>
                        </a:rPr>
                        <a:t>2. Vytvoření a rozvoj formálních a neformálních struktur přeshraničního funkčního regionu pro rozvoj trhu práce, systému vzdělávání, rozvoj dopravní a  turistické infrastruktury a lepší integraci záchranných systémů.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2.1 Zlepšení podmínek pro hospodářskou spolupráci v euroregionu</a:t>
                      </a:r>
                      <a:endParaRPr lang="cs-CZ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2.2 Zlepšení podmínek pro rozvoj vzdělanosti v euroregionu</a:t>
                      </a:r>
                      <a:endParaRPr lang="cs-CZ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2.3 Rozvoj přeshraniční dopravní dostupnosti a obslužnosti </a:t>
                      </a:r>
                      <a:endParaRPr lang="cs-CZ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2.4 Vytváření podmínek pro integraci euroregionálních záchranných systémů</a:t>
                      </a:r>
                      <a:endParaRPr lang="cs-CZ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Ukazatele pro měření: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dirty="0">
                          <a:effectLst/>
                        </a:rPr>
                        <a:t>Míra nezaměstnanosti (celkem, česká část, polská část)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dirty="0">
                          <a:effectLst/>
                        </a:rPr>
                        <a:t>Vzdělanost obyvatelstva (VŠ, SŠ, základní, celkem, česká část, polská část)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dirty="0">
                          <a:effectLst/>
                        </a:rPr>
                        <a:t>Počet km nových nebo opravených komunikací (celkem, česká část, polská část),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dirty="0">
                          <a:effectLst/>
                        </a:rPr>
                        <a:t>Počet nových přeshraničních spojů 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2.1.1 Rozvoj Česko-polského destinačního managementu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2.1.2 Iniciace partnerských sítí v rámci hospodářské činnosti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2.2.1 Přenos know how v rámci aplikovaného výzkumu (ve spolu-práci s partnerskými vysokými školami)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2.2.2  Zlepšení podmínek pro celoživotní vzdělávání v euroregionu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2.3.1 Rozvoj přeshraničních dopravních systémů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2.4.1 Rozvoj vybavenosti a spolupráce v rámci záchranných systémů působících na území euroregionu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Ukazatel pro měření: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cs-CZ" sz="1500" dirty="0">
                          <a:effectLst/>
                        </a:rPr>
                        <a:t>•	Počet společných projektů (podle operačních cílů)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73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3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Strategické Výzvy a cíle v období 2021 – 2029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3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81701"/>
              </p:ext>
            </p:extLst>
          </p:nvPr>
        </p:nvGraphicFramePr>
        <p:xfrm>
          <a:off x="1320335" y="2750018"/>
          <a:ext cx="9514679" cy="3167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201">
                  <a:extLst>
                    <a:ext uri="{9D8B030D-6E8A-4147-A177-3AD203B41FA5}">
                      <a16:colId xmlns:a16="http://schemas.microsoft.com/office/drawing/2014/main" val="2984634969"/>
                    </a:ext>
                  </a:extLst>
                </a:gridCol>
                <a:gridCol w="3665282">
                  <a:extLst>
                    <a:ext uri="{9D8B030D-6E8A-4147-A177-3AD203B41FA5}">
                      <a16:colId xmlns:a16="http://schemas.microsoft.com/office/drawing/2014/main" val="2742851036"/>
                    </a:ext>
                  </a:extLst>
                </a:gridCol>
                <a:gridCol w="3817196">
                  <a:extLst>
                    <a:ext uri="{9D8B030D-6E8A-4147-A177-3AD203B41FA5}">
                      <a16:colId xmlns:a16="http://schemas.microsoft.com/office/drawing/2014/main" val="2748643603"/>
                    </a:ext>
                  </a:extLst>
                </a:gridCol>
              </a:tblGrid>
              <a:tr h="29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cs-CZ" sz="1600" dirty="0">
                          <a:effectLst/>
                        </a:rPr>
                        <a:t>Výzva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35100" algn="ctr"/>
                        </a:tabLst>
                      </a:pPr>
                      <a:r>
                        <a:rPr lang="cs-CZ" sz="1600" dirty="0">
                          <a:effectLst/>
                        </a:rPr>
                        <a:t>Strategický cíl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Operační cíle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419347"/>
                  </a:ext>
                </a:extLst>
              </a:tr>
              <a:tr h="24010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pl-PL" sz="1600" dirty="0">
                          <a:effectLst/>
                        </a:rPr>
                        <a:t>3. Realizace aktivit pro strukturální změny hospodářství s cílem zvýšení její konkurenceschopnosti a s cílem zachování a rozvoje pracovních míst.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3.1 Rozvoj infrastruktury, cestovního ruchu a odvětví s vyšší přidanou hodnotou produktů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Ukazatele pro měření: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</a:rPr>
                        <a:t>Návštěvnost euroregionu (celkem, česká část, polská část)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</a:rPr>
                        <a:t>Počet udržitelných pracovních míst v odvětvích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3.1.1 Rozvoj a zkvalitnění přes- hraniční dopravní infrastruktury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3.1.2 Rozvoj a propagace společné nabídky cestovního ruchu v rámci Česko-polského destinačního managementu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3.1.3 Propagace investičních příležitostí euroregionu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Ukazatel pro měření: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cs-CZ" sz="1600" dirty="0">
                          <a:effectLst/>
                        </a:rPr>
                        <a:t>•	Počet společných projektů (podle operačních cílů)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511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71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Strategické Výzvy a cíle v období 2021 – 2029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3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41677"/>
              </p:ext>
            </p:extLst>
          </p:nvPr>
        </p:nvGraphicFramePr>
        <p:xfrm>
          <a:off x="842793" y="2441337"/>
          <a:ext cx="9890461" cy="416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463">
                  <a:extLst>
                    <a:ext uri="{9D8B030D-6E8A-4147-A177-3AD203B41FA5}">
                      <a16:colId xmlns:a16="http://schemas.microsoft.com/office/drawing/2014/main" val="1805620214"/>
                    </a:ext>
                  </a:extLst>
                </a:gridCol>
                <a:gridCol w="3810042">
                  <a:extLst>
                    <a:ext uri="{9D8B030D-6E8A-4147-A177-3AD203B41FA5}">
                      <a16:colId xmlns:a16="http://schemas.microsoft.com/office/drawing/2014/main" val="1807966801"/>
                    </a:ext>
                  </a:extLst>
                </a:gridCol>
                <a:gridCol w="3967956">
                  <a:extLst>
                    <a:ext uri="{9D8B030D-6E8A-4147-A177-3AD203B41FA5}">
                      <a16:colId xmlns:a16="http://schemas.microsoft.com/office/drawing/2014/main" val="235819013"/>
                    </a:ext>
                  </a:extLst>
                </a:gridCol>
              </a:tblGrid>
              <a:tr h="263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cs-CZ" sz="1600" dirty="0">
                          <a:effectLst/>
                        </a:rPr>
                        <a:t>Výzva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35100" algn="ctr"/>
                        </a:tabLst>
                      </a:pPr>
                      <a:r>
                        <a:rPr lang="cs-CZ" sz="1600" dirty="0">
                          <a:effectLst/>
                        </a:rPr>
                        <a:t>Strategický cíl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Operační cíle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526056"/>
                  </a:ext>
                </a:extLst>
              </a:tr>
              <a:tr h="24805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pl-PL" sz="1600" dirty="0">
                          <a:effectLst/>
                        </a:rPr>
                        <a:t>4. Rozvoj spolupráce mezi českou a polskou stranou euroregionu s cílem zvýšení efektivnosti institucionální přeshraniční spolupráce.</a:t>
                      </a:r>
                      <a:endParaRPr lang="cs-CZ" sz="1600" dirty="0">
                        <a:effectLst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4.1 Rozvoj přeshraniční institucionální spolupráce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Ukazatele pro měření: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</a:rPr>
                        <a:t>Počet nových členů Euroregionu Praděd (celkem, česká část, polská část)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</a:rPr>
                        <a:t>Počet nových partnerů Euroregionu Praděd (celkem, česká část, polská část)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4.1.1 Zjednodušení pravidel Fondu mikroprojektů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4.1.2 Přenos zkušeností a dobré praxe z dobře fungujících euroregionů a ESÚS v Evropské unii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4.1.3 Rozvoj institucionální spolupráce s euroregiony na česko-polské hranici (zejména sousední Glacensis a Silesia)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4.1.4 Vytvoření systému akvizic ve vztahu k potenciálním členům a partnerům Euroregionu Praděd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Ukazatel pro měření: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cs-CZ" sz="1600" dirty="0">
                          <a:effectLst/>
                        </a:rPr>
                        <a:t>•	Počet společných projektů (podle operačních cílů)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57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3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Tematické zaměření Fondu mikroprojektů Euroregionu Praděd v období 2021 – 2027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14815" y="2690336"/>
            <a:ext cx="9284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Tematické zaměření Fondu mikroprojektů Euroregionu Praděd je formulováno v souladu s prioritami  Programu česko-polské přeshraniční spolupráce v programovacím období 2021 - 2027 a s ohledem na Strategii Euroregionu Praděd na období 2021 - 2029.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Hodnocení kvality mikroprojektů nově pracuje s měřitelnými ukazateli hodnotícími dopad mikroprojektu na danou lokalitu. Těmito ukazateli jsou počet pravidelných  uživatelů výstupů mikroprojektu a počet jednorázových uživatelů výstupů mikroprojektu. Jejich využití je známo z regionálních operačních programů (ROP), a to především z výpočtů a hodnocení socioekonomických přínosů projektů v rámci CBA (cost-benefit analýza). </a:t>
            </a:r>
            <a:endParaRPr lang="cs-CZ" dirty="0">
              <a:effectLst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3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Tematické zaměření Fondu mikroprojektů Euroregionu Praděd v období 2021 – 2027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76196"/>
              </p:ext>
            </p:extLst>
          </p:nvPr>
        </p:nvGraphicFramePr>
        <p:xfrm>
          <a:off x="898686" y="2470457"/>
          <a:ext cx="9500956" cy="3182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56">
                  <a:extLst>
                    <a:ext uri="{9D8B030D-6E8A-4147-A177-3AD203B41FA5}">
                      <a16:colId xmlns:a16="http://schemas.microsoft.com/office/drawing/2014/main" val="1315839418"/>
                    </a:ext>
                  </a:extLst>
                </a:gridCol>
                <a:gridCol w="2116899">
                  <a:extLst>
                    <a:ext uri="{9D8B030D-6E8A-4147-A177-3AD203B41FA5}">
                      <a16:colId xmlns:a16="http://schemas.microsoft.com/office/drawing/2014/main" val="383624462"/>
                    </a:ext>
                  </a:extLst>
                </a:gridCol>
                <a:gridCol w="3707704">
                  <a:extLst>
                    <a:ext uri="{9D8B030D-6E8A-4147-A177-3AD203B41FA5}">
                      <a16:colId xmlns:a16="http://schemas.microsoft.com/office/drawing/2014/main" val="1562522160"/>
                    </a:ext>
                  </a:extLst>
                </a:gridCol>
                <a:gridCol w="1618897">
                  <a:extLst>
                    <a:ext uri="{9D8B030D-6E8A-4147-A177-3AD203B41FA5}">
                      <a16:colId xmlns:a16="http://schemas.microsoft.com/office/drawing/2014/main" val="1599234104"/>
                    </a:ext>
                  </a:extLst>
                </a:gridCol>
              </a:tblGrid>
              <a:tr h="927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fondu mikroprojektů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prioritu Programu česko-polské spolupráce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strategickou výzvu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strategický cíl strategie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669498"/>
                  </a:ext>
                </a:extLst>
              </a:tr>
              <a:tr h="196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1 - Rozvoj přeshraničních záchranných systémů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Priorita 1 – Životní prostředí a integrovaný záchranný systém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2. Vytvoření a rozvoj formálních a neformálních struktur přeshraničního funkčního regionu pro rozvoj trhu práce, systému vzdělávání, rozvoj dopravní a  turistické infrastruktury a lepší integraci záchranných systémů.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2.4 Vytváření podmínek pro integraci euroregionálních záchranných systémů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91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8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Tematické zaměření Fondu mikroprojektů Euroregionu Praděd v období 2021 – 2027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66075"/>
              </p:ext>
            </p:extLst>
          </p:nvPr>
        </p:nvGraphicFramePr>
        <p:xfrm>
          <a:off x="864296" y="2467638"/>
          <a:ext cx="1005839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554">
                  <a:extLst>
                    <a:ext uri="{9D8B030D-6E8A-4147-A177-3AD203B41FA5}">
                      <a16:colId xmlns:a16="http://schemas.microsoft.com/office/drawing/2014/main" val="3759728245"/>
                    </a:ext>
                  </a:extLst>
                </a:gridCol>
                <a:gridCol w="1841863">
                  <a:extLst>
                    <a:ext uri="{9D8B030D-6E8A-4147-A177-3AD203B41FA5}">
                      <a16:colId xmlns:a16="http://schemas.microsoft.com/office/drawing/2014/main" val="92160971"/>
                    </a:ext>
                  </a:extLst>
                </a:gridCol>
                <a:gridCol w="4289449">
                  <a:extLst>
                    <a:ext uri="{9D8B030D-6E8A-4147-A177-3AD203B41FA5}">
                      <a16:colId xmlns:a16="http://schemas.microsoft.com/office/drawing/2014/main" val="583037170"/>
                    </a:ext>
                  </a:extLst>
                </a:gridCol>
                <a:gridCol w="1941533">
                  <a:extLst>
                    <a:ext uri="{9D8B030D-6E8A-4147-A177-3AD203B41FA5}">
                      <a16:colId xmlns:a16="http://schemas.microsoft.com/office/drawing/2014/main" val="1449864270"/>
                    </a:ext>
                  </a:extLst>
                </a:gridCol>
              </a:tblGrid>
              <a:tr h="698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fondu mikroprojektů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prioritu Programu česko-polské spolupráce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strategickou výzvu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strategický cíl strategie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653879"/>
                  </a:ext>
                </a:extLst>
              </a:tr>
              <a:tr h="2182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2 - Rozvoj přeshraničního cestovního ruchu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Priorita 2 – Cestovní ruch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2. Vytvoření a rozvoj formálních a neformálních struktur přeshraničního funkčního regionu pro rozvoj trhu práce, systému vzdělávání, rozvoj dopravní a  turistické infrastruktury a lepší integraci záchranných systémů.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 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3. Realizace aktivit pro strukturální změny hospodářství s cílem zvýšení její konkurenceschopnosti a s cílem zachování a rozvoje pracovních míst.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2.1 Zlepšení podmínek pro hospodářskou spolupráci v euroregionu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3.1 Rozvoj infrastruktury, cestovního ruchu a odvětví s vyšší přidanou hodnotou produktů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815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6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Tematické zaměření Fondu mikroprojektů Euroregionu Praděd v období 2021 – 2027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60959"/>
              </p:ext>
            </p:extLst>
          </p:nvPr>
        </p:nvGraphicFramePr>
        <p:xfrm>
          <a:off x="1224360" y="2658346"/>
          <a:ext cx="9410236" cy="270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829">
                  <a:extLst>
                    <a:ext uri="{9D8B030D-6E8A-4147-A177-3AD203B41FA5}">
                      <a16:colId xmlns:a16="http://schemas.microsoft.com/office/drawing/2014/main" val="2034790042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1886456708"/>
                    </a:ext>
                  </a:extLst>
                </a:gridCol>
                <a:gridCol w="3707704">
                  <a:extLst>
                    <a:ext uri="{9D8B030D-6E8A-4147-A177-3AD203B41FA5}">
                      <a16:colId xmlns:a16="http://schemas.microsoft.com/office/drawing/2014/main" val="2793364803"/>
                    </a:ext>
                  </a:extLst>
                </a:gridCol>
                <a:gridCol w="1916481">
                  <a:extLst>
                    <a:ext uri="{9D8B030D-6E8A-4147-A177-3AD203B41FA5}">
                      <a16:colId xmlns:a16="http://schemas.microsoft.com/office/drawing/2014/main" val="3918596028"/>
                    </a:ext>
                  </a:extLst>
                </a:gridCol>
              </a:tblGrid>
              <a:tr h="781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fondu mikroprojektů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prioritu Programu česko-polské spolupráce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strategickou výzvu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strategický cíl strategie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995397"/>
                  </a:ext>
                </a:extLst>
              </a:tr>
              <a:tr h="192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3 - Rozvoj přeshraniční dopravní dostupnosti a obslužnosti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Priorita 3 - Doprava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2. Vytvoření a rozvoj formálních a neformálních struktur přeshraničního funkčního regionu pro rozvoj trhu práce, systému vzdělávání, rozvoj dopravní a  turistické infrastruktury a lepší integraci záchranných systémů.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2.3 Rozvoj přeshraniční dopravní dostupnosti a obslužnosti 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673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524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Tematické zaměření Fondu mikroprojektů Euroregionu Praděd v období 2021 – 2027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61515"/>
              </p:ext>
            </p:extLst>
          </p:nvPr>
        </p:nvGraphicFramePr>
        <p:xfrm>
          <a:off x="886160" y="2793211"/>
          <a:ext cx="9513484" cy="3018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015">
                  <a:extLst>
                    <a:ext uri="{9D8B030D-6E8A-4147-A177-3AD203B41FA5}">
                      <a16:colId xmlns:a16="http://schemas.microsoft.com/office/drawing/2014/main" val="1356639358"/>
                    </a:ext>
                  </a:extLst>
                </a:gridCol>
                <a:gridCol w="2100923">
                  <a:extLst>
                    <a:ext uri="{9D8B030D-6E8A-4147-A177-3AD203B41FA5}">
                      <a16:colId xmlns:a16="http://schemas.microsoft.com/office/drawing/2014/main" val="3999237045"/>
                    </a:ext>
                  </a:extLst>
                </a:gridCol>
                <a:gridCol w="3117517">
                  <a:extLst>
                    <a:ext uri="{9D8B030D-6E8A-4147-A177-3AD203B41FA5}">
                      <a16:colId xmlns:a16="http://schemas.microsoft.com/office/drawing/2014/main" val="468628038"/>
                    </a:ext>
                  </a:extLst>
                </a:gridCol>
                <a:gridCol w="1984029">
                  <a:extLst>
                    <a:ext uri="{9D8B030D-6E8A-4147-A177-3AD203B41FA5}">
                      <a16:colId xmlns:a16="http://schemas.microsoft.com/office/drawing/2014/main" val="1131763960"/>
                    </a:ext>
                  </a:extLst>
                </a:gridCol>
              </a:tblGrid>
              <a:tr h="1011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fondu mikroprojektů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prioritu Programu česko-polské spolupráce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strategickou výzvu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strategický cíl strategie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968059"/>
                  </a:ext>
                </a:extLst>
              </a:tr>
              <a:tr h="2007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4 - Podpora spolupráce obyvatel euroregionu a institucí veřejné správy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Priorita 4 – Spolupráce institucí a obyvatel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4. Rozvoj spolupráce mezi českou a polskou stranou euroregionu s cílem zvýšení efektivnosti institucionální přeshraniční spolupráce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4.1 Rozvoj přeshraniční institucionální spolupráce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22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Tematické zaměření Fondu mikroprojektů Euroregionu Praděd v období 2021 – 2027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57915"/>
              </p:ext>
            </p:extLst>
          </p:nvPr>
        </p:nvGraphicFramePr>
        <p:xfrm>
          <a:off x="626301" y="2751875"/>
          <a:ext cx="9773342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378">
                  <a:extLst>
                    <a:ext uri="{9D8B030D-6E8A-4147-A177-3AD203B41FA5}">
                      <a16:colId xmlns:a16="http://schemas.microsoft.com/office/drawing/2014/main" val="1925409277"/>
                    </a:ext>
                  </a:extLst>
                </a:gridCol>
                <a:gridCol w="1929009">
                  <a:extLst>
                    <a:ext uri="{9D8B030D-6E8A-4147-A177-3AD203B41FA5}">
                      <a16:colId xmlns:a16="http://schemas.microsoft.com/office/drawing/2014/main" val="404672125"/>
                    </a:ext>
                  </a:extLst>
                </a:gridCol>
                <a:gridCol w="3428953">
                  <a:extLst>
                    <a:ext uri="{9D8B030D-6E8A-4147-A177-3AD203B41FA5}">
                      <a16:colId xmlns:a16="http://schemas.microsoft.com/office/drawing/2014/main" val="965177856"/>
                    </a:ext>
                  </a:extLst>
                </a:gridCol>
                <a:gridCol w="2549002">
                  <a:extLst>
                    <a:ext uri="{9D8B030D-6E8A-4147-A177-3AD203B41FA5}">
                      <a16:colId xmlns:a16="http://schemas.microsoft.com/office/drawing/2014/main" val="1280287313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fondu mikroprojektů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prioritu Programu česko-polské spolupráce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strategickou výzvu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Vazba na strategický cíl strategie Euroregionu Praděd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05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Téma 5 - Podpora přeshraniční spolupráce malých a středních podniků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Priorita 5 - Podnikání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2. Vytvoření a rozvoj formálních a neformálních struktur přeshraničního funkčního regionu pro rozvoj trhu práce, systému vzdělávání, rozvoj dopravní a  turistické infrastruktury a lepší integraci záchranných systémů.</a:t>
                      </a:r>
                      <a:endParaRPr lang="cs-CZ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3. Realizace aktivit pro strukturální změny hospodářství s cílem zvýšení její konkurenceschopnosti a s cílem zachování a rozvoje pracovních míst.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2.1 Zlepšení podmínek pro hospodářskou spolupráci v euroregionu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2.2 Zlepšení podmínek pro rozvoj vzdělanosti v euroregionu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3.1 Rozvoj infrastruktury, cestovního ruchu a odvětví s vyšší přidanou hodnotou produktů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76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0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Strategie rozvoje </a:t>
            </a:r>
            <a:br>
              <a:rPr lang="pl-PL" dirty="0"/>
            </a:br>
            <a:r>
              <a:rPr lang="pl-PL" dirty="0"/>
              <a:t>česko-polské spolupráce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/>
              <a:t>Hlavním záměrem strategie je stanovení ambiciózních </a:t>
            </a:r>
          </a:p>
          <a:p>
            <a:r>
              <a:rPr lang="pl-PL" sz="2400" dirty="0"/>
              <a:t>rozvojových cílů a posílení vazeb mezi samosprávami,</a:t>
            </a:r>
          </a:p>
          <a:p>
            <a:r>
              <a:rPr lang="pl-PL" sz="2400" dirty="0"/>
              <a:t>které tvoří Sdružení polských obcí </a:t>
            </a:r>
          </a:p>
          <a:p>
            <a:r>
              <a:rPr lang="pl-PL" sz="2400" dirty="0"/>
              <a:t>Euroregionu Praděd na polské straně </a:t>
            </a:r>
          </a:p>
          <a:p>
            <a:r>
              <a:rPr lang="pl-PL" sz="2400" dirty="0"/>
              <a:t>(Stowarzyszenie Gmin Polskich </a:t>
            </a:r>
          </a:p>
          <a:p>
            <a:r>
              <a:rPr lang="pl-PL" sz="2400" dirty="0"/>
              <a:t>Euroregionu Pradziad), ve spolupráci </a:t>
            </a:r>
          </a:p>
          <a:p>
            <a:r>
              <a:rPr lang="pl-PL" sz="2400" dirty="0"/>
              <a:t>s českou částí Euroregionu Praděd – </a:t>
            </a:r>
          </a:p>
          <a:p>
            <a:r>
              <a:rPr lang="pl-PL" sz="2400" dirty="0"/>
              <a:t>Zájmovým sdružením právnických osob </a:t>
            </a:r>
          </a:p>
          <a:p>
            <a:r>
              <a:rPr lang="pl-PL" sz="2400" dirty="0"/>
              <a:t>Euroregion Praděd.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75" y="2928393"/>
            <a:ext cx="2865560" cy="38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5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pic>
        <p:nvPicPr>
          <p:cNvPr id="6" name="Picture 3" descr="C:\Users\vlastnik\AppData\Local\Microsoft\Windows\Temporary Internet Files\Content.IE5\KCU49O11\MC9002934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29" y="1516688"/>
            <a:ext cx="1541818" cy="12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44622" y="3424510"/>
            <a:ext cx="8913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Návrhy obsahují název strategického projektu, cíl projektu, potenciální nositele projektu, krátký popis projektu, vazbu na téma Fondu mikroprojektů, vazbu na prioritu Programu česko-polské spolupráce v období 2021 - 2027 a vazbu na operační cíl Strategie Euroregionu Praděd v období 2021 – 2029. Jednotlivé strategické projekty jsou chronologicky seřazeny podle pořadí témat Fondu mikroprojektů a Programu česko-polské přeshraniční spolupráce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86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02891"/>
              </p:ext>
            </p:extLst>
          </p:nvPr>
        </p:nvGraphicFramePr>
        <p:xfrm>
          <a:off x="576197" y="2441099"/>
          <a:ext cx="10359025" cy="3840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815">
                  <a:extLst>
                    <a:ext uri="{9D8B030D-6E8A-4147-A177-3AD203B41FA5}">
                      <a16:colId xmlns:a16="http://schemas.microsoft.com/office/drawing/2014/main" val="1664518871"/>
                    </a:ext>
                  </a:extLst>
                </a:gridCol>
                <a:gridCol w="7656210">
                  <a:extLst>
                    <a:ext uri="{9D8B030D-6E8A-4147-A177-3AD203B41FA5}">
                      <a16:colId xmlns:a16="http://schemas.microsoft.com/office/drawing/2014/main" val="3001708679"/>
                    </a:ext>
                  </a:extLst>
                </a:gridCol>
              </a:tblGrid>
              <a:tr h="652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Vytvoření společného systému spolupráce a komunikace v rámci systému rychlého reagování pro záchranné služby na obou stranách hranice.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656617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Vytvoření funkčního a kompatibilního systému spolupráce a komunikace mezi jednotkami a operačními centry záchranné služby na obou stranách hranice.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293167"/>
                  </a:ext>
                </a:extLst>
              </a:tr>
              <a:tr h="50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Okresní samospráva a krajské úřady, operační centra velitelství hasičských sborů, policie a celní správy, jednotek vodní záchranné služby a disponentů zdravotnické záchranné služby.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814494"/>
                  </a:ext>
                </a:extLst>
              </a:tr>
              <a:tr h="1853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Základním současným problémem fungování integrovaného záchranného systému je rozdílná legislativa a nedostatek kompatibilních radiotelekomunikačních systémů, což zásadně ztěžuje a prodlužuje procedury provádění společných zásahů. Hlavní aktivitou projektu by bylo vytvoření společného systému spolupráce a komunikace mezi jednotkami záchranných služeb podél hranice a zapojení operačních center jednotlivých záchranných služeb do tohoto systému. Projekt by měl být doplněn o analýzu současného právního prostředí záchranných systému České republiky a Polska a také o sérii školení a seminářů týkajících se rozdílů v postupech provádění zásahů včetně hierarchie rozhodovacích pravomocí v případě provádění společných záchranných aktivit.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51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65084"/>
              </p:ext>
            </p:extLst>
          </p:nvPr>
        </p:nvGraphicFramePr>
        <p:xfrm>
          <a:off x="563671" y="2466151"/>
          <a:ext cx="10747332" cy="407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129">
                  <a:extLst>
                    <a:ext uri="{9D8B030D-6E8A-4147-A177-3AD203B41FA5}">
                      <a16:colId xmlns:a16="http://schemas.microsoft.com/office/drawing/2014/main" val="3395187945"/>
                    </a:ext>
                  </a:extLst>
                </a:gridCol>
                <a:gridCol w="7943203">
                  <a:extLst>
                    <a:ext uri="{9D8B030D-6E8A-4147-A177-3AD203B41FA5}">
                      <a16:colId xmlns:a16="http://schemas.microsoft.com/office/drawing/2014/main" val="1928598469"/>
                    </a:ext>
                  </a:extLst>
                </a:gridCol>
              </a:tblGrid>
              <a:tr h="340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česko-polského destinačního managementu Euroregionu Praděd.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845890"/>
                  </a:ext>
                </a:extLst>
              </a:tr>
              <a:tr h="31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Rozvíjet systém přeshraniční spolupráce v oblasti cestovního ruchu.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9197211"/>
                  </a:ext>
                </a:extLst>
              </a:tr>
              <a:tr h="33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Euroregion Praděd, česká a polská část.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993848"/>
                  </a:ext>
                </a:extLst>
              </a:tr>
              <a:tr h="308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 období 2019 – 2020 byly realizovány první dvě etapy projektu zaměřeného na vznik společného destinačního managementu. V první etapě to bylo především vytvoření institucionálního zázemí destinačního managementu, nastavení pravidel přeshraniční spolupráce a realizace základních marketingových aktivit pod značkou „Rodinné Jeseníky” (výroba a tisk průvodců, e-marketing). Ve druhé etapě již vznikly společné oblastní produkty vycházející z „know how” české části euroregionu (slevový systém euroregionu, cyklotrasy „E-bike friendly”, hra pro návštěvníky s turistickými známkami, zážitkový žeton Praděd). Strategický projekt by tedy navázal na předešlé dvě etapy a dále rozvíjel společné institucionální zázemí destinačního managementu, koordinaci procesů, kooperace mezi relevantními partnery, komunikaci v síti partnerů a společnou produktovou nabídku. Součástí projektu by bylo také vzdělávání v cestovním ruchu ve spolupráci s partnerskými VŠ (kvalita služeb, inovace s ohledem na nové trendy atd.) a přenos zkušeností z české části euroregionu. 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29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0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46982"/>
              </p:ext>
            </p:extLst>
          </p:nvPr>
        </p:nvGraphicFramePr>
        <p:xfrm>
          <a:off x="363255" y="2433984"/>
          <a:ext cx="11285950" cy="4424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042">
                  <a:extLst>
                    <a:ext uri="{9D8B030D-6E8A-4147-A177-3AD203B41FA5}">
                      <a16:colId xmlns:a16="http://schemas.microsoft.com/office/drawing/2014/main" val="4192406286"/>
                    </a:ext>
                  </a:extLst>
                </a:gridCol>
                <a:gridCol w="8297908">
                  <a:extLst>
                    <a:ext uri="{9D8B030D-6E8A-4147-A177-3AD203B41FA5}">
                      <a16:colId xmlns:a16="http://schemas.microsoft.com/office/drawing/2014/main" val="4191884490"/>
                    </a:ext>
                  </a:extLst>
                </a:gridCol>
              </a:tblGrid>
              <a:tr h="367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Analýza přeshraničního potenciálu rozvoje sítě veřejné dopravy v Euroregionu Praděd.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803790363"/>
                  </a:ext>
                </a:extLst>
              </a:tr>
              <a:tr h="465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Identifikace možností zavedení pravidelných integrovaných přeshraničních spojení v rámci veřejné dopravy jako jednoho ze stimulů vzniku přeshraničního funkčního regionu.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3308005023"/>
                  </a:ext>
                </a:extLst>
              </a:tr>
              <a:tr h="465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Okresní úřady (polská část), krajské úřady, státní i soukromé dopravní podniky, místní sdružení podnikatelů, instituce působící v oblasti podnikání a trhu práce.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3546946758"/>
                  </a:ext>
                </a:extLst>
              </a:tr>
              <a:tr h="308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Neexistence přeshraničních spojů veřejné dopravy komplikuje pohyb osob po území Euroregionu Praděd. Čas jízdy veřejnou dopravou do partnerských měst a obcí na druhé straně hranice je příliš dlouhý nebo spojení neexistuje, ačkoli vzdálenost často nepřekračuje 20-30 km. Hlavní aktivitou projektu by mělo být provedení analýzy týkající se existujícího potenciálu vytvoření přeshraničních spojení veřejné dopravy na území euroregionu na základě existující dopravní infrastruktury a dopravní obslužnosti a také provedení analýzy související legislativy České republiky a Polska. Součástí analýzy by bylo zjištění profilu jednotlivých cílových skupin (např. pěší turisté a cykloturisté, zaměstnanci dojíždějící do práce, školáci na školní výletu atd.), prozkoumání stavu současné infrastruktury a rozšíření jejího využití (např. nové železniční zastávky Pokrzywna, Glucholazy), identifikace možností přeshraničních spojení včetně koordinace s oblastními jízními řády na obou stranách hranice. Součástí doporučení vyplývajících z dané analýzy by byl seznam možných přeshraničních spojů, jejich ekonomické a sociální zdůvodnění, popis možného synergického efektu (např. zvýšení počtu turistů, snížení nezaměstnanosti) a možnosti dotování sice nevýnosných, ale potřebných spojů.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223959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00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41417"/>
              </p:ext>
            </p:extLst>
          </p:nvPr>
        </p:nvGraphicFramePr>
        <p:xfrm>
          <a:off x="1119136" y="2568641"/>
          <a:ext cx="9527988" cy="3619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609">
                  <a:extLst>
                    <a:ext uri="{9D8B030D-6E8A-4147-A177-3AD203B41FA5}">
                      <a16:colId xmlns:a16="http://schemas.microsoft.com/office/drawing/2014/main" val="539846966"/>
                    </a:ext>
                  </a:extLst>
                </a:gridCol>
                <a:gridCol w="7005379">
                  <a:extLst>
                    <a:ext uri="{9D8B030D-6E8A-4147-A177-3AD203B41FA5}">
                      <a16:colId xmlns:a16="http://schemas.microsoft.com/office/drawing/2014/main" val="1097894137"/>
                    </a:ext>
                  </a:extLst>
                </a:gridCol>
              </a:tblGrid>
              <a:tr h="386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Rozšíření území Euroregionu Praděd.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565947"/>
                  </a:ext>
                </a:extLst>
              </a:tr>
              <a:tr h="269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Získávání nových členských měst a obcí na české a polské straně euroregionu.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864506"/>
                  </a:ext>
                </a:extLst>
              </a:tr>
              <a:tr h="53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Euroregion Praděd, česká a polská část.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987904"/>
                  </a:ext>
                </a:extLst>
              </a:tr>
              <a:tr h="2424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Euroregion Praděd má velký potenciál svého rozvoje. Na území euroregionu však existuje minimálně 30 měst a obcí, u kterých existuje reálná možnost, že se mohou stát novými členy. V rámci projektu bude zpracována podrobná analýza s cílem rozšíření členské základny o nové členy. Navíc bude uskutečněna série setkání, za účelem navázání partnerství včetně školení zainteresovaných zástupců měst a obcí o výhodách členství. Setkání představitelů měst a obcí mohou být v případě potřeby tlumočena. Částí projektu bude rovněž propagační kampaň, v rámci které budou potenciálním členům euroregionu představeny výhody vyplývající z členství v euroregionu.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41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8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35652"/>
              </p:ext>
            </p:extLst>
          </p:nvPr>
        </p:nvGraphicFramePr>
        <p:xfrm>
          <a:off x="856088" y="2502492"/>
          <a:ext cx="10079134" cy="352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529">
                  <a:extLst>
                    <a:ext uri="{9D8B030D-6E8A-4147-A177-3AD203B41FA5}">
                      <a16:colId xmlns:a16="http://schemas.microsoft.com/office/drawing/2014/main" val="3624423646"/>
                    </a:ext>
                  </a:extLst>
                </a:gridCol>
                <a:gridCol w="7410605">
                  <a:extLst>
                    <a:ext uri="{9D8B030D-6E8A-4147-A177-3AD203B41FA5}">
                      <a16:colId xmlns:a16="http://schemas.microsoft.com/office/drawing/2014/main" val="666286910"/>
                    </a:ext>
                  </a:extLst>
                </a:gridCol>
              </a:tblGrid>
              <a:tr h="38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Aktivizace organizací občanské společnosti v Euroregionu Praděd.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911056"/>
                  </a:ext>
                </a:extLst>
              </a:tr>
              <a:tr h="627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Zvýšení účasti NNO na předkládání projektů v rámci Fondu mikroprojektů Euroregionu Praděd.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744849"/>
                  </a:ext>
                </a:extLst>
              </a:tr>
              <a:tr h="627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Euroregion Praděd, česká a polská část.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3124792"/>
                  </a:ext>
                </a:extLst>
              </a:tr>
              <a:tr h="188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 rámci projektu by došlo k realizaci řady workshopů a školení pro NNO týkající se možností podávání projektových žádostí v rámci Fondu mikroprojektů Euroregionu Praděd. Součástí projektu by bylo i vytvoření systému spolufinancování a předfinancování realizace projektů ve spolupráci s veřejným sektorem. Částí projektu by byla také burza přeshraničního partnerství NNO a identifikace jiných forem aktivního vyhledávání partnerů.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873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23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53378"/>
              </p:ext>
            </p:extLst>
          </p:nvPr>
        </p:nvGraphicFramePr>
        <p:xfrm>
          <a:off x="696568" y="2532938"/>
          <a:ext cx="10376440" cy="320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243">
                  <a:extLst>
                    <a:ext uri="{9D8B030D-6E8A-4147-A177-3AD203B41FA5}">
                      <a16:colId xmlns:a16="http://schemas.microsoft.com/office/drawing/2014/main" val="748786361"/>
                    </a:ext>
                  </a:extLst>
                </a:gridCol>
                <a:gridCol w="7629197">
                  <a:extLst>
                    <a:ext uri="{9D8B030D-6E8A-4147-A177-3AD203B41FA5}">
                      <a16:colId xmlns:a16="http://schemas.microsoft.com/office/drawing/2014/main" val="2656552564"/>
                    </a:ext>
                  </a:extLst>
                </a:gridCol>
              </a:tblGrid>
              <a:tr h="614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Aktivizace vysokých škol a vědeckých institucí s cílem realizace česko-polských výzkumně-rozvojových projektů.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303377"/>
                  </a:ext>
                </a:extLst>
              </a:tr>
              <a:tr h="51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Zvýšení počtu česko-polských výzkumně-rozvojových projektů v Euroregionu Praděd.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126250"/>
                  </a:ext>
                </a:extLst>
              </a:tr>
              <a:tr h="51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Vysoké školy a výzkumně-rozvojové jednotky z obou stran hranice, jednotky územní samosprávy, instituce z prostředí podnikání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950521"/>
                  </a:ext>
                </a:extLst>
              </a:tr>
              <a:tr h="1553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</a:rPr>
                        <a:t>Krátký</a:t>
                      </a:r>
                      <a:r>
                        <a:rPr lang="pl-PL" sz="1600" dirty="0">
                          <a:effectLst/>
                        </a:rPr>
                        <a:t>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Jednou z oblastí, která představuje specifickou oblast zájmu institucí fungujících na evropské úrovni je spolupráce v oblasti výzkumně-rozvojových projektů. V současné době jsou projekty tohoto typu na území Euroregionu Praděd výjimkou. Tento projekt by spočíval v zorganizování série setkání s účastí potenciálních realizátorů přeshraničních projektů z obou stran hranice.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107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7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22239"/>
              </p:ext>
            </p:extLst>
          </p:nvPr>
        </p:nvGraphicFramePr>
        <p:xfrm>
          <a:off x="805983" y="2586312"/>
          <a:ext cx="9816087" cy="287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8885">
                  <a:extLst>
                    <a:ext uri="{9D8B030D-6E8A-4147-A177-3AD203B41FA5}">
                      <a16:colId xmlns:a16="http://schemas.microsoft.com/office/drawing/2014/main" val="3544400283"/>
                    </a:ext>
                  </a:extLst>
                </a:gridCol>
                <a:gridCol w="7217202">
                  <a:extLst>
                    <a:ext uri="{9D8B030D-6E8A-4147-A177-3AD203B41FA5}">
                      <a16:colId xmlns:a16="http://schemas.microsoft.com/office/drawing/2014/main" val="523790378"/>
                    </a:ext>
                  </a:extLst>
                </a:gridCol>
              </a:tblGrid>
              <a:tr h="382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Partnerství s evropskými organizacemi přeshraniční spolupráce.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25234"/>
                  </a:ext>
                </a:extLst>
              </a:tr>
              <a:tr h="605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Výměna know-how s úspěšnými evropskými organizacemi z oblasti přeshraniční spolupráce.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022562"/>
                  </a:ext>
                </a:extLst>
              </a:tr>
              <a:tr h="672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Euroregion Praděd, česká a polská část, samosprávy po obou stranách hranice.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003340"/>
                  </a:ext>
                </a:extLst>
              </a:tr>
              <a:tr h="1210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Projekt by spočíval v navázání spolupráce s úspěšnými organizacemi (např. euroregiony, ESÚS) s ohledem na výměnu know how týkající se přeshraniční integrace (ideálně Západní či Střední Evropa). V rámci projektu by byly organizovány studijní návštěvy, stáže a školení.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80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080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76121"/>
              </p:ext>
            </p:extLst>
          </p:nvPr>
        </p:nvGraphicFramePr>
        <p:xfrm>
          <a:off x="572707" y="2252832"/>
          <a:ext cx="10800925" cy="4452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628">
                  <a:extLst>
                    <a:ext uri="{9D8B030D-6E8A-4147-A177-3AD203B41FA5}">
                      <a16:colId xmlns:a16="http://schemas.microsoft.com/office/drawing/2014/main" val="1082735311"/>
                    </a:ext>
                  </a:extLst>
                </a:gridCol>
                <a:gridCol w="7941297">
                  <a:extLst>
                    <a:ext uri="{9D8B030D-6E8A-4147-A177-3AD203B41FA5}">
                      <a16:colId xmlns:a16="http://schemas.microsoft.com/office/drawing/2014/main" val="3062802480"/>
                    </a:ext>
                  </a:extLst>
                </a:gridCol>
              </a:tblGrid>
              <a:tr h="544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Vytvoření platformy pro výměnu informací o odborných specializacích a přeshraničního centra pro certifikaci.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extLst>
                  <a:ext uri="{0D108BD9-81ED-4DB2-BD59-A6C34878D82A}">
                    <a16:rowId xmlns:a16="http://schemas.microsoft.com/office/drawing/2014/main" val="2523866932"/>
                  </a:ext>
                </a:extLst>
              </a:tr>
              <a:tr h="329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Zvýšení konkurenceschopnosti malých a středních podniků a zvýšení možností pro zaměstnání na přeshraničním trhu práce.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extLst>
                  <a:ext uri="{0D108BD9-81ED-4DB2-BD59-A6C34878D82A}">
                    <a16:rowId xmlns:a16="http://schemas.microsoft.com/office/drawing/2014/main" val="1574411489"/>
                  </a:ext>
                </a:extLst>
              </a:tr>
              <a:tr h="493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Úřady práce na obou stranách hranice, samospráva, instituce z prostředí podnikání, sdružení zaměstnavatelů, lokální instituce podporující zaměstnanost.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extLst>
                  <a:ext uri="{0D108BD9-81ED-4DB2-BD59-A6C34878D82A}">
                    <a16:rowId xmlns:a16="http://schemas.microsoft.com/office/drawing/2014/main" val="4220978272"/>
                  </a:ext>
                </a:extLst>
              </a:tr>
              <a:tr h="279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Jednou ze slabých stránek současného trhu práce jsou bariéry spojené s udělováním a uznáváním odborných specializací (např. svářeč, obsluha obráběcích strojů, atd.) potřebných pro vykonávání jednotlivých povolání v obou zemích. Pro zvýšení možností pro zaměstnání na přeshraničním trhu práce by byla vytvořena platforma pro výměnu informací o kompetencích, specializacích a omezeních vykonávání jednotlivých povolání a zároveň by byl vytvořen systém poskytování informací o možnostech uznávání certifikátů a specializací získaných na území druhé země zahrnující např. postupy, dvojjazyčné formuláře, kontaktní údaje center poskytujících kurzy a zkoušky atd.. Při realizaci projektu by byly využity zkušenosti a kontakty databáze EURES. Přidanou hodnotou projektu by mohl být seznam doporučení a zjednodušení v zákonodárství obou států, která by podporovala maximální mobilitu na společném trhu práce. Navíc by byly v rámci projektu realizovány vzdělávací aktivity s cílem zavedení českého a polského jazyka do odborných škol a organizací pro celoživotní vzdělávání.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extLst>
                  <a:ext uri="{0D108BD9-81ED-4DB2-BD59-A6C34878D82A}">
                    <a16:rowId xmlns:a16="http://schemas.microsoft.com/office/drawing/2014/main" val="93665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969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Strategické projekty Euroregionu Praděd</a:t>
            </a:r>
            <a:br>
              <a:rPr lang="cs-CZ" sz="36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31291"/>
              </p:ext>
            </p:extLst>
          </p:nvPr>
        </p:nvGraphicFramePr>
        <p:xfrm>
          <a:off x="436728" y="2213175"/>
          <a:ext cx="11204812" cy="4419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4181217496"/>
                    </a:ext>
                  </a:extLst>
                </a:gridCol>
                <a:gridCol w="9007522">
                  <a:extLst>
                    <a:ext uri="{9D8B030D-6E8A-4147-A177-3AD203B41FA5}">
                      <a16:colId xmlns:a16="http://schemas.microsoft.com/office/drawing/2014/main" val="1946286636"/>
                    </a:ext>
                  </a:extLst>
                </a:gridCol>
              </a:tblGrid>
              <a:tr h="32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Strategický projekt 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Vytvoření společného systému spolupráce v oblasti jazykových školení a výměnných stáží.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extLst>
                  <a:ext uri="{0D108BD9-81ED-4DB2-BD59-A6C34878D82A}">
                    <a16:rowId xmlns:a16="http://schemas.microsoft.com/office/drawing/2014/main" val="3773338550"/>
                  </a:ext>
                </a:extLst>
              </a:tr>
              <a:tr h="32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Odstranění jazykových bariér v jednotlivých tematických oblastech a cílových skupinách.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extLst>
                  <a:ext uri="{0D108BD9-81ED-4DB2-BD59-A6C34878D82A}">
                    <a16:rowId xmlns:a16="http://schemas.microsoft.com/office/drawing/2014/main" val="1722948014"/>
                  </a:ext>
                </a:extLst>
              </a:tr>
              <a:tr h="49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Potenciální nositelé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Euroregion Praděd, česká a polská strana, místní samosprávy na obou stranách hranice, různé typy institucí, školy a univerzity, instituce působící v oblasti obchodu a trhu práce atd.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extLst>
                  <a:ext uri="{0D108BD9-81ED-4DB2-BD59-A6C34878D82A}">
                    <a16:rowId xmlns:a16="http://schemas.microsoft.com/office/drawing/2014/main" val="828677317"/>
                  </a:ext>
                </a:extLst>
              </a:tr>
              <a:tr h="3273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Krátký popis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Vzhledem k tomu, že lidé, kteří se zapojili do dotazníkového šetření prováděného v rámci prací na této strategii, uvedli jazykovou bariéru jako jednu z hlavních obtíží při rozvoji přeshraniční spolupráce, mimo jiné v oblasti cestovního ruchu, vzdělávání, trhu práce, spolupráce orgánů veřejné správy, záchranných služeb a nevládních organizací a také při využívání programu Interreg, je logickou potřebou připravit projekt, který tuto bariéru odstraní. V letech 2018–2019 realizoval Euroregion Praděd projekt „Síla tisíce slov“ zaměřený na vytvoření systému komunikativního učení českého a polského jazyka pro lidi působící v oblasti polsko-české spolupráce. Bylo by vhodné připravit další strategické projekty zaměřené na odstraňování jazykových bariér v jednotlivých tematických oblastech a cílových skupinách. Je zapotřebí systémový přístup k problému, vývoj řešení pro jednotlivé cílové skupiny, např. žáky, studenty, záchranné služby, veřejnou správu, nevládní organizace, podnikatele. Pro přeshraniční rozvoj je nesmírně důležité komplexně podporovat činnosti zaměřené na jazykové vzdělávání a výměnné stáže. Uvažovat lze také o využití digitálních nástrojů, možnostech on-line studia jazyků a také o řešeních, která byla v poslední době často používána v důsledku pandemie.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68" marR="59868" marT="0" marB="0"/>
                </a:tc>
                <a:extLst>
                  <a:ext uri="{0D108BD9-81ED-4DB2-BD59-A6C34878D82A}">
                    <a16:rowId xmlns:a16="http://schemas.microsoft.com/office/drawing/2014/main" val="160523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59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3D241-5FF5-4430-8BA3-66BD1A3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strategie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31642055-A292-4933-B39D-C39D51EF5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16150"/>
            <a:ext cx="10515600" cy="4025900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Analytická část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zpracovaná pracovníky obou sekretariátů ER 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základem je aktualizace strategického dokumentu na léta 2014-2020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hlavním zdrojem informací jsou data získaná analýzou společenské a hospodářské situace na území Euroregionu Praděd, která byla realizována v rámci vlastního mikroprojektu v roce 2019</a:t>
            </a:r>
          </a:p>
          <a:p>
            <a:endParaRPr lang="cs-CZ" sz="2400" dirty="0"/>
          </a:p>
          <a:p>
            <a:r>
              <a:rPr lang="cs-CZ" sz="2400" b="1" dirty="0"/>
              <a:t>Strategická část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zpracovaná dodavatelsky –  externí firma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Michal Blaško, Ph.D.</a:t>
            </a:r>
            <a:endParaRPr lang="cs-CZ" sz="2200" dirty="0"/>
          </a:p>
          <a:p>
            <a:r>
              <a:rPr lang="cs-CZ" sz="2400" dirty="0"/>
              <a:t>		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144" y="4229100"/>
            <a:ext cx="2143125" cy="21431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015" y="996398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8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7E6A6-B967-4FEE-913E-2041C21F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359" y="2626593"/>
            <a:ext cx="8607287" cy="1325563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4287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Příprava strategie – </a:t>
            </a:r>
            <a:br>
              <a:rPr lang="pl-PL" dirty="0"/>
            </a:br>
            <a:r>
              <a:rPr lang="pl-PL" dirty="0"/>
              <a:t>Analytická část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838200" y="2215736"/>
            <a:ext cx="5999205" cy="3946167"/>
          </a:xfrm>
        </p:spPr>
        <p:txBody>
          <a:bodyPr>
            <a:normAutofit/>
          </a:bodyPr>
          <a:lstStyle/>
          <a:p>
            <a:r>
              <a:rPr lang="pl-PL" sz="2400" dirty="0"/>
              <a:t>Strategie rozvoje česko-polské spolupráce v Euroregionu Praděd na období let 2021–2029 je aktualizací strategického dokumentu vypracovaného v roce 2013 Opolskou nadací mezinárodních iniciativ, který byl schválen parlamentem Euroregionu Praděd 17. října 2013 a je již druhým vydáním tohoto klíčového dokumentu, určujícího cíle rozvoje a spolupráce této přeshraniční organizace.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43" y="1738795"/>
            <a:ext cx="3002065" cy="43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Analytická část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838200" y="2546646"/>
            <a:ext cx="6015527" cy="3694989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</a:rPr>
              <a:t>Přípravě Strategie předcházela příprava metodologie, vypracování „Analýzy společenské a hospodářské situace na území Euroregionu Praděd“ Statistickými úřady v Opole, Olomouci a Ostravě  a provedení sociálního šetření s cílem zajistit spolehlivé a objektivní podklady, sloužící jako výchozí bod pro tvorbu Strategie.</a:t>
            </a:r>
            <a:endParaRPr lang="cs-CZ" sz="2400" dirty="0">
              <a:effectLst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870" y="1730317"/>
            <a:ext cx="3199774" cy="44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strategie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/>
              <a:t>Analytická část</a:t>
            </a:r>
          </a:p>
          <a:p>
            <a:r>
              <a:rPr lang="cs-CZ" sz="1600" dirty="0"/>
              <a:t>1. Euroregion Praděd – všeobecná charakteristika</a:t>
            </a:r>
          </a:p>
          <a:p>
            <a:r>
              <a:rPr lang="pl-PL" sz="1600" dirty="0"/>
              <a:t>2. Dopravní dostupnost a okrajová poloha euroregionu</a:t>
            </a:r>
          </a:p>
          <a:p>
            <a:r>
              <a:rPr lang="pl-PL" sz="1600" dirty="0"/>
              <a:t>3. Přeshraniční aktivity v oblasti předcházení ohrožení a koordinace preventivních  a záchranných aktivit</a:t>
            </a:r>
            <a:endParaRPr lang="cs-CZ" sz="1600" dirty="0"/>
          </a:p>
          <a:p>
            <a:r>
              <a:rPr lang="cs-CZ" sz="1600" dirty="0"/>
              <a:t>4. Ekonomický rozvoj, pracovní trh a vzdělávání</a:t>
            </a:r>
          </a:p>
          <a:p>
            <a:r>
              <a:rPr lang="cs-CZ" sz="1600" dirty="0"/>
              <a:t>5. Podpora přeshraničních aktivit pro hospodářský rozvoj a podnikání</a:t>
            </a:r>
          </a:p>
          <a:p>
            <a:r>
              <a:rPr lang="cs-CZ" sz="1600" dirty="0"/>
              <a:t>6. Přírodní a kulturní dědictví v kontextu rozvoje společných turistických produktů</a:t>
            </a:r>
          </a:p>
          <a:p>
            <a:r>
              <a:rPr lang="cs-CZ" sz="1600" dirty="0"/>
              <a:t>7. Potenciál pro rozvoj institucionální přeshraniční spolupráce</a:t>
            </a:r>
          </a:p>
          <a:p>
            <a:r>
              <a:rPr lang="cs-CZ" sz="2400" b="1" dirty="0"/>
              <a:t>Strategická část</a:t>
            </a:r>
          </a:p>
          <a:p>
            <a:r>
              <a:rPr lang="cs-CZ" sz="1600" dirty="0"/>
              <a:t>1. Vize</a:t>
            </a:r>
          </a:p>
          <a:p>
            <a:r>
              <a:rPr lang="cs-CZ" sz="1600" dirty="0"/>
              <a:t>2.  Poslání Euroregionu Praděd</a:t>
            </a:r>
          </a:p>
          <a:p>
            <a:r>
              <a:rPr lang="cs-CZ" sz="1600" dirty="0"/>
              <a:t>3.  Strategické Výzvy a cíle v období 2021 – 2029</a:t>
            </a:r>
          </a:p>
          <a:p>
            <a:r>
              <a:rPr lang="cs-CZ" sz="1600" dirty="0"/>
              <a:t>4.  Tematické zaměření Fondu mikroprojektů Euroregionu Praděd v období 2021 – 2027</a:t>
            </a:r>
          </a:p>
          <a:p>
            <a:r>
              <a:rPr lang="cs-CZ" sz="1600" dirty="0"/>
              <a:t>5.  Strategické projekty Euroregionu Praděd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62" y="2215736"/>
            <a:ext cx="1298561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 pro rok 2029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endParaRPr lang="cs-CZ" sz="2000" dirty="0"/>
          </a:p>
          <a:p>
            <a:pPr algn="ctr"/>
            <a:r>
              <a:rPr lang="cs-CZ" sz="2400" dirty="0"/>
              <a:t>Dobře </a:t>
            </a:r>
            <a:r>
              <a:rPr lang="cs-CZ" sz="2400" b="1" dirty="0"/>
              <a:t>dostupný</a:t>
            </a:r>
            <a:r>
              <a:rPr lang="cs-CZ" sz="2400" dirty="0"/>
              <a:t>, kulturně, hospodářsky a sociálně </a:t>
            </a:r>
            <a:r>
              <a:rPr lang="cs-CZ" sz="2400" b="1" dirty="0"/>
              <a:t>rozvinutý</a:t>
            </a:r>
            <a:r>
              <a:rPr lang="cs-CZ" sz="2400" dirty="0"/>
              <a:t> euroregion efektivně využívající společné přírodní a kulturní dědictví, lidské zdroje, </a:t>
            </a:r>
            <a:r>
              <a:rPr lang="cs-CZ" sz="2400" b="1" dirty="0"/>
              <a:t>kvalitní</a:t>
            </a:r>
            <a:r>
              <a:rPr lang="cs-CZ" sz="2400" dirty="0"/>
              <a:t> občanskou vybavenost, infrastrukturu, </a:t>
            </a:r>
            <a:r>
              <a:rPr lang="cs-CZ" sz="2400" b="1" dirty="0"/>
              <a:t>spolehlivé</a:t>
            </a:r>
            <a:r>
              <a:rPr lang="cs-CZ" sz="2400" dirty="0"/>
              <a:t> záchranné systémy a </a:t>
            </a:r>
            <a:r>
              <a:rPr lang="cs-CZ" sz="2400" b="1" dirty="0"/>
              <a:t>moderní</a:t>
            </a:r>
            <a:r>
              <a:rPr lang="cs-CZ" sz="2400" dirty="0"/>
              <a:t> komunikační a informační systémy pro zajištění </a:t>
            </a:r>
            <a:r>
              <a:rPr lang="cs-CZ" sz="2400" b="1" dirty="0"/>
              <a:t>bezpečného</a:t>
            </a:r>
            <a:r>
              <a:rPr lang="cs-CZ" sz="2400" dirty="0"/>
              <a:t> a </a:t>
            </a:r>
            <a:r>
              <a:rPr lang="cs-CZ" sz="2400" b="1" dirty="0"/>
              <a:t>spokojeného</a:t>
            </a:r>
            <a:r>
              <a:rPr lang="cs-CZ" sz="2400" dirty="0"/>
              <a:t> života svých obyvatel. 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5" name="Picture 63" descr="C:\Users\vlastnik\AppData\Local\Microsoft\Windows\Temporary Internet Files\Content.IE5\AEOORD3F\MC9002934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09" y="1420524"/>
            <a:ext cx="1810512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D31A0E-25E5-4F11-AB9C-4EC217E60CEB}"/>
              </a:ext>
            </a:extLst>
          </p:cNvPr>
          <p:cNvSpPr txBox="1"/>
          <p:nvPr/>
        </p:nvSpPr>
        <p:spPr>
          <a:xfrm>
            <a:off x="5896598" y="1657884"/>
            <a:ext cx="57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833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Poslání Euroregionu Praděd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400" dirty="0"/>
              <a:t>Posláním Euroregionu Praděd je </a:t>
            </a:r>
            <a:r>
              <a:rPr lang="cs-CZ" sz="2400" b="1" dirty="0"/>
              <a:t>podpora</a:t>
            </a:r>
            <a:r>
              <a:rPr lang="cs-CZ" sz="2400" dirty="0"/>
              <a:t> všestranného rozvoje společného území prostřednictvím administrace a správy Fondu mikroprojektů a s tím související aktivní podpory spolupráce českých a polských partnerů při přípravě a realizaci </a:t>
            </a:r>
            <a:r>
              <a:rPr lang="cs-CZ" sz="2400" b="1" dirty="0"/>
              <a:t>projektů naplňujících vizi a strategické výzvy </a:t>
            </a:r>
            <a:r>
              <a:rPr lang="cs-CZ" sz="2400" dirty="0"/>
              <a:t>euroregionu. 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6" name="Picture 2" descr="C:\Users\vlastnik\AppData\Local\Microsoft\Windows\Temporary Internet Files\Content.IE5\5ZM6LGNQ\MC900078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79" y="1738795"/>
            <a:ext cx="2709677" cy="11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3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Strategické Výzvy a cíle v období 2021 – 2029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3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Východiska: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Analýza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SWOT analýza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Dotazníkové šetření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Polostrukturované rozhovory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Konzultace v terénu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/>
          </a:p>
          <a:p>
            <a:r>
              <a:rPr lang="cs-CZ" sz="2400" dirty="0"/>
              <a:t>Hierarchie: </a:t>
            </a:r>
            <a:r>
              <a:rPr lang="cs-CZ" sz="2400" b="1" dirty="0"/>
              <a:t>Strategické výzvy – strategické cíle – operační cíle</a:t>
            </a:r>
          </a:p>
        </p:txBody>
      </p:sp>
    </p:spTree>
    <p:extLst>
      <p:ext uri="{BB962C8B-B14F-4D97-AF65-F5344CB8AC3E}">
        <p14:creationId xmlns:p14="http://schemas.microsoft.com/office/powerpoint/2010/main" val="40454669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5" id="{6A033A78-1B9C-0C4C-85EA-B8AF85289696}" vid="{DBEE0F01-6129-4248-8232-569232912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SablonaERP</Template>
  <TotalTime>560</TotalTime>
  <Words>3373</Words>
  <Application>Microsoft Office PowerPoint</Application>
  <PresentationFormat>Širokoúhlá obrazovka</PresentationFormat>
  <Paragraphs>303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Wingdings</vt:lpstr>
      <vt:lpstr>Calibri</vt:lpstr>
      <vt:lpstr>Roboto</vt:lpstr>
      <vt:lpstr>Times New Roman</vt:lpstr>
      <vt:lpstr>Symbol</vt:lpstr>
      <vt:lpstr>Arial</vt:lpstr>
      <vt:lpstr>Motiv Office</vt:lpstr>
      <vt:lpstr>Strategie rozvoje česko-polské spolupráce v Euroregionu Praděd na období let 2021–2029</vt:lpstr>
      <vt:lpstr>Strategie rozvoje  česko-polské spolupráce </vt:lpstr>
      <vt:lpstr>Příprava strategie</vt:lpstr>
      <vt:lpstr>Příprava strategie –  Analytická část</vt:lpstr>
      <vt:lpstr>Analytická část</vt:lpstr>
      <vt:lpstr>Obsah strategie</vt:lpstr>
      <vt:lpstr>Vize pro rok 2029</vt:lpstr>
      <vt:lpstr>Poslání Euroregionu Praděd </vt:lpstr>
      <vt:lpstr>Strategické Výzvy a cíle v období 2021 – 2029 </vt:lpstr>
      <vt:lpstr>Strategické Výzvy a cíle v období 2021 – 2029 </vt:lpstr>
      <vt:lpstr>Strategické Výzvy a cíle v období 2021 – 2029 </vt:lpstr>
      <vt:lpstr>Strategické Výzvy a cíle v období 2021 – 2029 </vt:lpstr>
      <vt:lpstr>Strategické Výzvy a cíle v období 2021 – 2029 </vt:lpstr>
      <vt:lpstr>  Tematické zaměření Fondu mikroprojektů Euroregionu Praděd v období 2021 – 2027  </vt:lpstr>
      <vt:lpstr>  Tematické zaměření Fondu mikroprojektů Euroregionu Praděd v období 2021 – 2027  </vt:lpstr>
      <vt:lpstr>  Tematické zaměření Fondu mikroprojektů Euroregionu Praděd v období 2021 – 2027  </vt:lpstr>
      <vt:lpstr>  Tematické zaměření Fondu mikroprojektů Euroregionu Praděd v období 2021 – 2027  </vt:lpstr>
      <vt:lpstr>  Tematické zaměření Fondu mikroprojektů Euroregionu Praděd v období 2021 – 2027  </vt:lpstr>
      <vt:lpstr>  Tematické zaměření Fondu mikroprojektů Euroregionu Praděd v období 2021 – 2027  </vt:lpstr>
      <vt:lpstr>  Strategické projekty Euroregionu Praděd  </vt:lpstr>
      <vt:lpstr>  Strategické projekty Euroregionu Praděd  </vt:lpstr>
      <vt:lpstr>  Strategické projekty Euroregionu Praděd  </vt:lpstr>
      <vt:lpstr>  Strategické projekty Euroregionu Praděd  </vt:lpstr>
      <vt:lpstr>  Strategické projekty Euroregionu Praděd  </vt:lpstr>
      <vt:lpstr>  Strategické projekty Euroregionu Praděd  </vt:lpstr>
      <vt:lpstr>  Strategické projekty Euroregionu Praděd  </vt:lpstr>
      <vt:lpstr>  Strategické projekty Euroregionu Praděd  </vt:lpstr>
      <vt:lpstr>  Strategické projekty Euroregionu Praděd  </vt:lpstr>
      <vt:lpstr>  Strategické projekty Euroregionu Praděd  </vt:lpstr>
      <vt:lpstr>Děkujeme za pozornost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rozvoje česko-polské spolupráce v Euroregionu Praděd na období let 2021–2029</dc:title>
  <dc:subject>Šablona Euroregion Praděd</dc:subject>
  <dc:creator>Michal Blaško</dc:creator>
  <cp:keywords/>
  <dc:description/>
  <cp:lastModifiedBy>Alena Šmigurová</cp:lastModifiedBy>
  <cp:revision>33</cp:revision>
  <dcterms:created xsi:type="dcterms:W3CDTF">2021-11-22T08:06:19Z</dcterms:created>
  <dcterms:modified xsi:type="dcterms:W3CDTF">2021-12-02T12:30:36Z</dcterms:modified>
  <cp:category>Prezentace</cp:category>
</cp:coreProperties>
</file>