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91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Roboto" panose="02000000000000000000" pitchFamily="2" charset="0"/>
      <p:regular r:id="rId14"/>
      <p:bold r:id="rId15"/>
      <p:italic r:id="rId16"/>
      <p:boldItalic r:id="rId17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8EDECE-A12A-C24F-9D5D-D23D86901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2356" y="1132303"/>
            <a:ext cx="8607287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D0ED7EC-9C6F-604A-A860-31427B60B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B6D2EE-67CD-E942-9888-5E2FA642F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9B94-FC8D-ED47-AFE6-30834D5619EF}" type="datetimeFigureOut">
              <a:rPr lang="cs-CZ" smtClean="0"/>
              <a:t>07.12.2021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29F51A3-6FF4-534E-8F52-C5B1FFE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22188D-E0F0-D24A-9FC5-E0DBCF793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7413-8AD9-1D4F-8A39-668C6FF6220A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458ADE7-98E7-4841-88FE-19FA79A7B4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645" y="5357629"/>
            <a:ext cx="8246709" cy="79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73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9533C3-C669-3E4B-B1BF-9965BFF32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C192421-8609-BE48-911C-6F7BE845E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9B94-FC8D-ED47-AFE6-30834D5619EF}" type="datetimeFigureOut">
              <a:rPr lang="cs-CZ" smtClean="0"/>
              <a:pPr/>
              <a:t>07.12.2021</a:t>
            </a:fld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377733-6505-0741-B191-FB3A788A11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8C7413-8AD9-1D4F-8A39-668C6FF6220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7CE526-8E0E-4C45-AFF4-E81DA673585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A6E962C-84F2-2244-9C04-C19F6FB91A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215736"/>
            <a:ext cx="10515600" cy="40259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cs-CZ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07294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B9E038-6779-2E43-98D3-AC949189C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9D38CBC-6FCF-674A-A8FC-E42CE3A74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9B94-FC8D-ED47-AFE6-30834D5619EF}" type="datetimeFigureOut">
              <a:rPr lang="cs-CZ" smtClean="0"/>
              <a:pPr/>
              <a:t>07.12.2021</a:t>
            </a:fld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3842390-D377-BF48-B282-A4AA3C2C53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8C7413-8AD9-1D4F-8A39-668C6FF6220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D54D37-5E76-5F45-AC25-7BCB1F0B8BA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9018DE6-C2BA-BF43-BB0E-41C4E5AA8A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02356" y="1425229"/>
            <a:ext cx="987287" cy="987287"/>
          </a:xfrm>
          <a:prstGeom prst="rect">
            <a:avLst/>
          </a:prstGeom>
        </p:spPr>
      </p:pic>
      <p:sp>
        <p:nvSpPr>
          <p:cNvPr id="9" name="Zástupný text 8">
            <a:extLst>
              <a:ext uri="{FF2B5EF4-FFF2-40B4-BE49-F238E27FC236}">
                <a16:creationId xmlns:a16="http://schemas.microsoft.com/office/drawing/2014/main" id="{25405E39-1361-F44D-A0B9-A569AA62C6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88024" y="1595022"/>
            <a:ext cx="615950" cy="647700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cs-CZ" dirty="0"/>
              <a:t>1</a:t>
            </a:r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98497449-9BFA-9549-B9AE-B344526DD6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8044" y="2412515"/>
            <a:ext cx="10475912" cy="3806825"/>
          </a:xfrm>
        </p:spPr>
        <p:txBody>
          <a:bodyPr/>
          <a:lstStyle/>
          <a:p>
            <a:pPr lvl="0"/>
            <a:r>
              <a:rPr lang="cs-CZ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772072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C37B08-9814-4F41-BF74-2C6C4053A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DC502E3-BBDA-AE40-9528-416D58AEE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9B94-FC8D-ED47-AFE6-30834D5619EF}" type="datetimeFigureOut">
              <a:rPr lang="cs-CZ" smtClean="0"/>
              <a:pPr/>
              <a:t>07.12.2021</a:t>
            </a:fld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9BDE262-B4E6-704C-A2CA-0015BEEB01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8C7413-8AD9-1D4F-8A39-668C6FF6220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9B3A88-68CA-7241-8AEE-9435F94667F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C3C14A0-5240-994B-A759-C611831AD1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68560" y="1559953"/>
            <a:ext cx="987287" cy="987287"/>
          </a:xfrm>
          <a:prstGeom prst="rect">
            <a:avLst/>
          </a:prstGeom>
        </p:spPr>
      </p:pic>
      <p:sp>
        <p:nvSpPr>
          <p:cNvPr id="7" name="Zástupný text 8">
            <a:extLst>
              <a:ext uri="{FF2B5EF4-FFF2-40B4-BE49-F238E27FC236}">
                <a16:creationId xmlns:a16="http://schemas.microsoft.com/office/drawing/2014/main" id="{A1D16920-506B-4E41-879E-2E643FF3D8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54228" y="1729746"/>
            <a:ext cx="615950" cy="6477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cs-CZ" dirty="0"/>
              <a:t>1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FAE59B0-0333-C94E-BDD1-188D838961D2}"/>
              </a:ext>
            </a:extLst>
          </p:cNvPr>
          <p:cNvSpPr/>
          <p:nvPr userDrawn="1"/>
        </p:nvSpPr>
        <p:spPr>
          <a:xfrm>
            <a:off x="6073139" y="1760716"/>
            <a:ext cx="45719" cy="44477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6124972-796E-C34B-9A74-4A41A53414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6424" y="1559953"/>
            <a:ext cx="987287" cy="987287"/>
          </a:xfrm>
          <a:prstGeom prst="rect">
            <a:avLst/>
          </a:prstGeom>
        </p:spPr>
      </p:pic>
      <p:sp>
        <p:nvSpPr>
          <p:cNvPr id="12" name="Zástupný text 8">
            <a:extLst>
              <a:ext uri="{FF2B5EF4-FFF2-40B4-BE49-F238E27FC236}">
                <a16:creationId xmlns:a16="http://schemas.microsoft.com/office/drawing/2014/main" id="{AA930AB5-10B5-6643-AC0B-85C0CF988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52092" y="1729746"/>
            <a:ext cx="615950" cy="6477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cs-CZ" dirty="0"/>
              <a:t>2</a:t>
            </a:r>
          </a:p>
        </p:txBody>
      </p:sp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DE9E4920-8C0F-2046-BC57-865C85EAA5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941" y="2547240"/>
            <a:ext cx="4935538" cy="3670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16" name="Zástupný text 14">
            <a:extLst>
              <a:ext uri="{FF2B5EF4-FFF2-40B4-BE49-F238E27FC236}">
                <a16:creationId xmlns:a16="http://schemas.microsoft.com/office/drawing/2014/main" id="{14120965-7BF9-FF42-9E4B-1AB864A939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8800" y="2556377"/>
            <a:ext cx="4935538" cy="3670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cs-CZ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867388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506A31-2631-A74E-8B4A-77A99351D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E4AE9E2-32CE-5F46-B5AF-287AD277B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9B94-FC8D-ED47-AFE6-30834D5619EF}" type="datetimeFigureOut">
              <a:rPr lang="cs-CZ" smtClean="0"/>
              <a:pPr/>
              <a:t>07.12.2021</a:t>
            </a:fld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0B63382-7C88-9848-95AD-634EF22DF1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8C7413-8AD9-1D4F-8A39-668C6FF6220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7B7D04-25F2-5D4A-8208-24BDFAA9FF3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0787B49-FA64-6043-AFEE-C8DB36236E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1843" y="2279994"/>
            <a:ext cx="987287" cy="987287"/>
          </a:xfrm>
          <a:prstGeom prst="rect">
            <a:avLst/>
          </a:prstGeom>
        </p:spPr>
      </p:pic>
      <p:sp>
        <p:nvSpPr>
          <p:cNvPr id="7" name="Zástupný text 8">
            <a:extLst>
              <a:ext uri="{FF2B5EF4-FFF2-40B4-BE49-F238E27FC236}">
                <a16:creationId xmlns:a16="http://schemas.microsoft.com/office/drawing/2014/main" id="{F80895C3-9567-7147-990B-0078024482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17511" y="2449787"/>
            <a:ext cx="615950" cy="6477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cs-CZ" dirty="0"/>
              <a:t>1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6BE1290-DD2A-B94B-B746-E68522C8C3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069" y="3590719"/>
            <a:ext cx="987287" cy="987287"/>
          </a:xfrm>
          <a:prstGeom prst="rect">
            <a:avLst/>
          </a:prstGeom>
        </p:spPr>
      </p:pic>
      <p:sp>
        <p:nvSpPr>
          <p:cNvPr id="9" name="Zástupný text 8">
            <a:extLst>
              <a:ext uri="{FF2B5EF4-FFF2-40B4-BE49-F238E27FC236}">
                <a16:creationId xmlns:a16="http://schemas.microsoft.com/office/drawing/2014/main" id="{067DF1F8-0C5F-224F-BF13-13806A5885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0737" y="3760512"/>
            <a:ext cx="615950" cy="6477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cs-CZ" dirty="0"/>
              <a:t>2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329FC1B-3522-A84C-97E1-52A810C53F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556" y="4901443"/>
            <a:ext cx="987287" cy="987287"/>
          </a:xfrm>
          <a:prstGeom prst="rect">
            <a:avLst/>
          </a:prstGeom>
        </p:spPr>
      </p:pic>
      <p:sp>
        <p:nvSpPr>
          <p:cNvPr id="11" name="Zástupný text 8">
            <a:extLst>
              <a:ext uri="{FF2B5EF4-FFF2-40B4-BE49-F238E27FC236}">
                <a16:creationId xmlns:a16="http://schemas.microsoft.com/office/drawing/2014/main" id="{859B3AD9-8F6E-D04B-974D-112D2A8876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0224" y="5071236"/>
            <a:ext cx="615950" cy="6477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cs-CZ" dirty="0"/>
              <a:t>3</a:t>
            </a:r>
          </a:p>
        </p:txBody>
      </p:sp>
      <p:sp>
        <p:nvSpPr>
          <p:cNvPr id="13" name="Zástupný text 12">
            <a:extLst>
              <a:ext uri="{FF2B5EF4-FFF2-40B4-BE49-F238E27FC236}">
                <a16:creationId xmlns:a16="http://schemas.microsoft.com/office/drawing/2014/main" id="{9699D3A4-20BA-F446-9144-024B99D8A5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4125" y="2279651"/>
            <a:ext cx="9005888" cy="1149350"/>
          </a:xfrm>
        </p:spPr>
        <p:txBody>
          <a:bodyPr anchor="ctr">
            <a:normAutofit/>
          </a:bodyPr>
          <a:lstStyle>
            <a:lvl3pPr marL="914400" indent="0" algn="l">
              <a:buFontTx/>
              <a:buNone/>
              <a:defRPr sz="1400" b="0"/>
            </a:lvl3pPr>
          </a:lstStyle>
          <a:p>
            <a:pPr lvl="2"/>
            <a:r>
              <a:rPr lang="cs-CZ" dirty="0"/>
              <a:t>Třetí úroveň</a:t>
            </a:r>
          </a:p>
        </p:txBody>
      </p:sp>
      <p:sp>
        <p:nvSpPr>
          <p:cNvPr id="14" name="Zástupný text 12">
            <a:extLst>
              <a:ext uri="{FF2B5EF4-FFF2-40B4-BE49-F238E27FC236}">
                <a16:creationId xmlns:a16="http://schemas.microsoft.com/office/drawing/2014/main" id="{B9B043AB-E60B-6F40-9302-4D28D717BF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78024" y="3590719"/>
            <a:ext cx="9005888" cy="1149350"/>
          </a:xfrm>
        </p:spPr>
        <p:txBody>
          <a:bodyPr anchor="ctr">
            <a:normAutofit/>
          </a:bodyPr>
          <a:lstStyle>
            <a:lvl3pPr marL="914400" indent="0" algn="l">
              <a:buFontTx/>
              <a:buNone/>
              <a:defRPr sz="1400" b="0"/>
            </a:lvl3pPr>
          </a:lstStyle>
          <a:p>
            <a:pPr lvl="2"/>
            <a:r>
              <a:rPr lang="cs-CZ" dirty="0"/>
              <a:t>Třetí úroveň</a:t>
            </a:r>
          </a:p>
        </p:txBody>
      </p:sp>
      <p:sp>
        <p:nvSpPr>
          <p:cNvPr id="15" name="Zástupný text 12">
            <a:extLst>
              <a:ext uri="{FF2B5EF4-FFF2-40B4-BE49-F238E27FC236}">
                <a16:creationId xmlns:a16="http://schemas.microsoft.com/office/drawing/2014/main" id="{8B4CCC48-891B-E643-863D-92A2AD6983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17511" y="4909862"/>
            <a:ext cx="9005888" cy="1149350"/>
          </a:xfrm>
        </p:spPr>
        <p:txBody>
          <a:bodyPr anchor="ctr">
            <a:normAutofit/>
          </a:bodyPr>
          <a:lstStyle>
            <a:lvl3pPr marL="914400" indent="0" algn="l">
              <a:buFontTx/>
              <a:buNone/>
              <a:defRPr sz="1400" b="0"/>
            </a:lvl3pPr>
          </a:lstStyle>
          <a:p>
            <a:pPr lvl="2"/>
            <a:r>
              <a:rPr lang="cs-CZ" dirty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386343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kuji za pozorn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E5D9B5CA-22AB-C648-9DE8-2D35753807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73FDCDC-5E8A-7047-9B49-72CDA79336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2356" y="2902227"/>
            <a:ext cx="8607287" cy="52677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cs-CZ" dirty="0"/>
              <a:t>Děkuji….(pouze vzor)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DDF50B0-948B-C947-AAC3-CAED5881F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9B94-FC8D-ED47-AFE6-30834D5619EF}" type="datetimeFigureOut">
              <a:rPr lang="cs-CZ" smtClean="0"/>
              <a:pPr/>
              <a:t>07.12.2021</a:t>
            </a:fld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FED89F2-D372-A045-A4BE-5E477F5E04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8C7413-8AD9-1D4F-8A39-668C6FF6220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006418-3B44-0440-8316-615AE7F6EC6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362AB9B8-7E89-6C45-81B5-CB8AD7F943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80417" y="3558207"/>
            <a:ext cx="8031163" cy="14113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</a:lstStyle>
          <a:p>
            <a:pPr lvl="0"/>
            <a:r>
              <a:rPr lang="cs-CZ" sz="1400" dirty="0"/>
              <a:t>Euroregion Praděd (pouze vzor)</a:t>
            </a:r>
          </a:p>
          <a:p>
            <a:pPr lvl="0"/>
            <a:r>
              <a:rPr lang="cs-CZ" sz="1400" dirty="0"/>
              <a:t>Nové doby 111, 793 26 Vrbno pod Pradědem</a:t>
            </a:r>
          </a:p>
          <a:p>
            <a:pPr lvl="0"/>
            <a:r>
              <a:rPr lang="cs-CZ" sz="1400" dirty="0"/>
              <a:t>Tel : +420 558 271 312</a:t>
            </a:r>
          </a:p>
          <a:p>
            <a:pPr lvl="0"/>
            <a:r>
              <a:rPr lang="cs-CZ" sz="1400" dirty="0" err="1"/>
              <a:t>zdenka.jarmarova@europraded.cz</a:t>
            </a:r>
            <a:r>
              <a:rPr lang="cs-CZ" sz="1400" dirty="0"/>
              <a:t> (pouze vzor)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3136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EAD161D3-ED30-9C45-8293-ECDCAB1C91E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F0CFF0C-D8D5-FD47-A52A-7567465BE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26365"/>
            <a:ext cx="10515600" cy="3950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Text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2993F8-C132-684D-BDB8-B4F3515C1E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9F2E9B94-FC8D-ED47-AFE6-30834D5619EF}" type="datetimeFigureOut">
              <a:rPr lang="cs-CZ" smtClean="0"/>
              <a:pPr/>
              <a:t>07.12.2021</a:t>
            </a:fld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0C7F01-3588-AC47-9D96-186C787140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B08C7413-8AD9-1D4F-8A39-668C6FF6220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id="{47FEBC20-42F2-FC48-BFFB-26694BB4B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cs-CZ" dirty="0"/>
          </a:p>
        </p:txBody>
      </p:sp>
      <p:sp>
        <p:nvSpPr>
          <p:cNvPr id="13" name="Zástupný nadpis 12">
            <a:extLst>
              <a:ext uri="{FF2B5EF4-FFF2-40B4-BE49-F238E27FC236}">
                <a16:creationId xmlns:a16="http://schemas.microsoft.com/office/drawing/2014/main" id="{CE4006D7-3636-3646-82F1-9831F378D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356" y="413232"/>
            <a:ext cx="86072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63457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3" r:id="rId5"/>
    <p:sldLayoutId id="2147483655" r:id="rId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AEAB63-E964-C245-9E24-4AA2C8AF73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PROJEKT</a:t>
            </a:r>
            <a:br>
              <a:rPr lang="cs-CZ" dirty="0"/>
            </a:br>
            <a:br>
              <a:rPr lang="cs-CZ" dirty="0"/>
            </a:br>
            <a:r>
              <a:rPr lang="cs-CZ" dirty="0"/>
              <a:t>EUROREGION PRADZIAD 2020+ /</a:t>
            </a:r>
            <a:br>
              <a:rPr lang="cs-CZ" dirty="0"/>
            </a:br>
            <a:r>
              <a:rPr lang="cs-CZ" dirty="0"/>
              <a:t>EUROREGION PRADĚD 2020+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4122856-C786-5547-8D04-C5CC41009F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Zlaté Hory, Hotel Praděd Thamm</a:t>
            </a:r>
          </a:p>
          <a:p>
            <a:r>
              <a:rPr lang="cs-CZ" dirty="0"/>
              <a:t>3.12.2021</a:t>
            </a:r>
          </a:p>
        </p:txBody>
      </p:sp>
    </p:spTree>
    <p:extLst>
      <p:ext uri="{BB962C8B-B14F-4D97-AF65-F5344CB8AC3E}">
        <p14:creationId xmlns:p14="http://schemas.microsoft.com/office/powerpoint/2010/main" val="2662593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Geneza projektu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838200" y="2248930"/>
            <a:ext cx="10515600" cy="3992705"/>
          </a:xfrm>
        </p:spPr>
        <p:txBody>
          <a:bodyPr>
            <a:normAutofit lnSpcReduction="10000"/>
          </a:bodyPr>
          <a:lstStyle/>
          <a:p>
            <a:pPr algn="ctr"/>
            <a:r>
              <a:rPr lang="pl-PL" sz="2400" dirty="0"/>
              <a:t>Euroregion Pradziad / Praděd już prawie od 25 lat zaangażowany jest w rozwój współpracy polsko-czeskiej na wielu płaszczyznach społecznych, kulturowych, oświatowych i sportowych. </a:t>
            </a:r>
          </a:p>
          <a:p>
            <a:pPr algn="ctr"/>
            <a:endParaRPr lang="pl-PL" sz="2400" dirty="0"/>
          </a:p>
          <a:p>
            <a:pPr algn="just"/>
            <a:r>
              <a:rPr lang="pl-PL" sz="2400" dirty="0"/>
              <a:t>Zbliżająca się rocznica skłania do dokonania </a:t>
            </a:r>
          </a:p>
          <a:p>
            <a:pPr algn="just"/>
            <a:r>
              <a:rPr lang="pl-PL" sz="2400" dirty="0"/>
              <a:t>podsumowania działalności </a:t>
            </a:r>
          </a:p>
          <a:p>
            <a:pPr algn="just"/>
            <a:endParaRPr lang="pl-PL" sz="2400" dirty="0"/>
          </a:p>
          <a:p>
            <a:pPr algn="ctr"/>
            <a:r>
              <a:rPr lang="pl-PL" sz="2400" dirty="0"/>
              <a:t>oraz</a:t>
            </a:r>
          </a:p>
          <a:p>
            <a:pPr algn="just"/>
            <a:r>
              <a:rPr lang="pl-PL" sz="2400" dirty="0"/>
              <a:t>                                   do wyznaczenia aktualnych kierunków współpracy </a:t>
            </a:r>
          </a:p>
          <a:p>
            <a:pPr algn="just"/>
            <a:r>
              <a:rPr lang="pl-PL" sz="2400" dirty="0"/>
              <a:t>              na najbliższe lata oraz na przyszły okres realizacji programów UE. </a:t>
            </a:r>
          </a:p>
          <a:p>
            <a:endParaRPr lang="pl-PL" sz="24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38" y="3278751"/>
            <a:ext cx="1056631" cy="148711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133" y="4765861"/>
            <a:ext cx="1631093" cy="163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59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58259" y="545037"/>
            <a:ext cx="7911817" cy="1325563"/>
          </a:xfrm>
        </p:spPr>
        <p:txBody>
          <a:bodyPr/>
          <a:lstStyle/>
          <a:p>
            <a:r>
              <a:rPr lang="pl-PL" dirty="0"/>
              <a:t>Co jest celem projektu?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790832" y="2240692"/>
            <a:ext cx="10453817" cy="3276868"/>
          </a:xfrm>
        </p:spPr>
        <p:txBody>
          <a:bodyPr>
            <a:normAutofit/>
          </a:bodyPr>
          <a:lstStyle/>
          <a:p>
            <a:pPr algn="just"/>
            <a:r>
              <a:rPr lang="pl-PL" sz="2400" dirty="0"/>
              <a:t>Głównym celem projektu jest dalszy rozwój współpracy partnerskich organizacji tworzących Euroregion Pradziad, ukierunkowanej na poprawę sytuacji na podmiotowym obszarze oraz na poprawę współegzystencji społeczności w regionie transgranicznym. </a:t>
            </a:r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157" y="3879126"/>
            <a:ext cx="3668583" cy="275143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382" y="3286897"/>
            <a:ext cx="2864377" cy="363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00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jest celem projektu?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838200" y="2158071"/>
            <a:ext cx="10515600" cy="4025900"/>
          </a:xfrm>
        </p:spPr>
        <p:txBody>
          <a:bodyPr/>
          <a:lstStyle/>
          <a:p>
            <a:pPr algn="just"/>
            <a:r>
              <a:rPr lang="pl-PL" sz="2400" dirty="0"/>
              <a:t>Dodatkowym celem jest wypracowanie aktualizacji dokumentów </a:t>
            </a:r>
            <a:r>
              <a:rPr lang="pl-PL" sz="2400" dirty="0" err="1"/>
              <a:t>strategiczno</a:t>
            </a:r>
            <a:r>
              <a:rPr lang="pl-PL" sz="2400" dirty="0"/>
              <a:t>-planistycznych wskazujących kierunki działania i rozwoju Euroregionu oraz opracowanie dokumentów niezbędnych do dalszego funkcjonowania w nowym okresie Programowym 2020+.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121" y="3719280"/>
            <a:ext cx="2047112" cy="295954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777" y="3719280"/>
            <a:ext cx="2111085" cy="295954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1356" y="3719280"/>
            <a:ext cx="2190526" cy="2959541"/>
          </a:xfrm>
          <a:prstGeom prst="rect">
            <a:avLst/>
          </a:prstGeom>
        </p:spPr>
      </p:pic>
      <p:sp>
        <p:nvSpPr>
          <p:cNvPr id="8" name="Strzałka w prawo 7"/>
          <p:cNvSpPr/>
          <p:nvPr/>
        </p:nvSpPr>
        <p:spPr>
          <a:xfrm>
            <a:off x="3705683" y="5092417"/>
            <a:ext cx="1005016" cy="271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prawo 8"/>
          <p:cNvSpPr/>
          <p:nvPr/>
        </p:nvSpPr>
        <p:spPr>
          <a:xfrm>
            <a:off x="7247953" y="4631098"/>
            <a:ext cx="1005017" cy="3542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prawo 9"/>
          <p:cNvSpPr/>
          <p:nvPr/>
        </p:nvSpPr>
        <p:spPr>
          <a:xfrm>
            <a:off x="7247953" y="5306601"/>
            <a:ext cx="1005017" cy="3295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1997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Jakie działania były realizowane w projekcie?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dirty="0"/>
              <a:t>Spotkania robocze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722" y="2817341"/>
            <a:ext cx="3484750" cy="231274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0133" y="2835132"/>
            <a:ext cx="3083667" cy="231275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802" y="2826236"/>
            <a:ext cx="3513032" cy="233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11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Jakie działania były realizowane w projekcie?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838200" y="2215736"/>
            <a:ext cx="10515600" cy="4642264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Wyjazd studyjny EUWT Tatry 9-11 września 2020r.</a:t>
            </a:r>
          </a:p>
          <a:p>
            <a:pPr algn="ctr"/>
            <a:endParaRPr lang="pl-PL" sz="2400" dirty="0"/>
          </a:p>
          <a:p>
            <a:pPr algn="ctr"/>
            <a:endParaRPr lang="pl-PL" sz="2400" dirty="0"/>
          </a:p>
          <a:p>
            <a:pPr algn="ctr"/>
            <a:endParaRPr lang="pl-PL" sz="2400" dirty="0"/>
          </a:p>
          <a:p>
            <a:pPr algn="ctr"/>
            <a:endParaRPr lang="pl-PL" sz="2400" dirty="0"/>
          </a:p>
          <a:p>
            <a:pPr algn="ctr"/>
            <a:endParaRPr lang="pl-PL" sz="2400" dirty="0"/>
          </a:p>
          <a:p>
            <a:pPr algn="ctr"/>
            <a:endParaRPr lang="pl-PL" sz="2400" dirty="0"/>
          </a:p>
          <a:p>
            <a:pPr algn="ctr">
              <a:spcBef>
                <a:spcPts val="0"/>
              </a:spcBef>
            </a:pPr>
            <a:r>
              <a:rPr lang="pl-PL" sz="1900" dirty="0"/>
              <a:t>Plan wyjazdu obejmował spotkanie w Ośrodku Współpracy Polsko-Słowackiej </a:t>
            </a:r>
          </a:p>
          <a:p>
            <a:pPr algn="ctr">
              <a:spcBef>
                <a:spcPts val="0"/>
              </a:spcBef>
            </a:pPr>
            <a:r>
              <a:rPr lang="pl-PL" sz="1900" dirty="0"/>
              <a:t>z przedstawicielami EUWT „TATRY” i Euroregionu „TATRY” oraz szereg spotkań w terenie </a:t>
            </a:r>
          </a:p>
          <a:p>
            <a:pPr algn="ctr">
              <a:spcBef>
                <a:spcPts val="0"/>
              </a:spcBef>
            </a:pPr>
            <a:r>
              <a:rPr lang="pl-PL" sz="1900" dirty="0"/>
              <a:t>z samorządowcami i zarządcami obiektów korzystających ze środków Programu Interreg V-A Polska-Słowacja.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9026" y="2654284"/>
            <a:ext cx="3787346" cy="252489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356" y="2654284"/>
            <a:ext cx="3787346" cy="252489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9696" y="2654283"/>
            <a:ext cx="3787346" cy="252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64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Jakie działania były realizowane w projekcie?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482384" y="2146162"/>
            <a:ext cx="11032524" cy="4489864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Wyjazd studyjny EUWT Novum 6-7 października 2020r.</a:t>
            </a:r>
          </a:p>
          <a:p>
            <a:pPr algn="ctr"/>
            <a:endParaRPr lang="pl-PL" sz="2400" dirty="0"/>
          </a:p>
          <a:p>
            <a:pPr algn="ctr"/>
            <a:endParaRPr lang="pl-PL" sz="2400" dirty="0"/>
          </a:p>
          <a:p>
            <a:pPr algn="ctr"/>
            <a:endParaRPr lang="pl-PL" sz="2400" dirty="0"/>
          </a:p>
          <a:p>
            <a:pPr algn="ctr"/>
            <a:endParaRPr lang="pl-PL" sz="2400" dirty="0"/>
          </a:p>
          <a:p>
            <a:pPr algn="ctr"/>
            <a:endParaRPr lang="pl-PL" sz="2400" dirty="0"/>
          </a:p>
          <a:p>
            <a:pPr algn="ctr"/>
            <a:endParaRPr lang="pl-PL" sz="2400" dirty="0"/>
          </a:p>
          <a:p>
            <a:pPr algn="ctr"/>
            <a:r>
              <a:rPr lang="pl-PL" sz="2000" dirty="0"/>
              <a:t>Plan wyjazdu obejmował spotkanie w Jeleniej Górze z przedstawicielami EUWT NOVUM </a:t>
            </a:r>
            <a:br>
              <a:rPr lang="pl-PL" sz="2000" dirty="0"/>
            </a:br>
            <a:r>
              <a:rPr lang="pl-PL" sz="2000" dirty="0"/>
              <a:t>i Euroregionu Nysa oraz zwiedzanie obiektów turystycznych korzystających ze środków Programu Interreg V-A </a:t>
            </a:r>
            <a:r>
              <a:rPr lang="pl-PL" sz="2000" dirty="0" err="1"/>
              <a:t>RCz</a:t>
            </a:r>
            <a:r>
              <a:rPr lang="pl-PL" sz="2000" dirty="0"/>
              <a:t>-Pl. </a:t>
            </a:r>
          </a:p>
          <a:p>
            <a:pPr algn="ctr"/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92" y="2789493"/>
            <a:ext cx="3482860" cy="232190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8994" y="2786269"/>
            <a:ext cx="3487693" cy="232512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5730" y="2786269"/>
            <a:ext cx="3482858" cy="232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54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Jakie działania były realizowane w projekcie?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dirty="0"/>
              <a:t>Aktualizacja Strategii i opracowanie dokumentów na okres 2020+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356" y="2844331"/>
            <a:ext cx="2188654" cy="295681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8698" y="939113"/>
            <a:ext cx="1510538" cy="127662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011" y="2650458"/>
            <a:ext cx="2709780" cy="372762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949" y="2692677"/>
            <a:ext cx="2699468" cy="36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4572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5" id="{6A033A78-1B9C-0C4C-85EA-B8AF85289696}" vid="{DBEE0F01-6129-4248-8232-569232912F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SablonaERP</Template>
  <TotalTime>699</TotalTime>
  <Words>260</Words>
  <Application>Microsoft Macintosh PowerPoint</Application>
  <PresentationFormat>Širokoúhlá obrazovka</PresentationFormat>
  <Paragraphs>44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Roboto</vt:lpstr>
      <vt:lpstr>Arial</vt:lpstr>
      <vt:lpstr>Calibri</vt:lpstr>
      <vt:lpstr>Motiv Office</vt:lpstr>
      <vt:lpstr>PROJEKT  EUROREGION PRADZIAD 2020+ / EUROREGION PRADĚD 2020+ </vt:lpstr>
      <vt:lpstr>Geneza projektu</vt:lpstr>
      <vt:lpstr>Co jest celem projektu?</vt:lpstr>
      <vt:lpstr>Co jest celem projektu?</vt:lpstr>
      <vt:lpstr>Jakie działania były realizowane w projekcie?</vt:lpstr>
      <vt:lpstr>Jakie działania były realizowane w projekcie?</vt:lpstr>
      <vt:lpstr>Jakie działania były realizowane w projekcie?</vt:lpstr>
      <vt:lpstr>Jakie działania były realizowane w projekcie?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 rozvoje česko-polské spolupráce v Euroregionu Praděd na období let 2021–2029</dc:title>
  <dc:subject>Šablona Euroregion Praděd</dc:subject>
  <dc:creator>Michal Blaško</dc:creator>
  <cp:keywords/>
  <dc:description/>
  <cp:lastModifiedBy>juraj.kovac@europraded.cz</cp:lastModifiedBy>
  <cp:revision>48</cp:revision>
  <dcterms:created xsi:type="dcterms:W3CDTF">2021-11-22T08:06:19Z</dcterms:created>
  <dcterms:modified xsi:type="dcterms:W3CDTF">2021-12-07T06:32:43Z</dcterms:modified>
  <cp:category>Prezentace</cp:category>
</cp:coreProperties>
</file>