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5"/>
  </p:notesMasterIdLst>
  <p:handoutMasterIdLst>
    <p:handoutMasterId r:id="rId16"/>
  </p:handoutMasterIdLst>
  <p:sldIdLst>
    <p:sldId id="319" r:id="rId2"/>
    <p:sldId id="395" r:id="rId3"/>
    <p:sldId id="406" r:id="rId4"/>
    <p:sldId id="417" r:id="rId5"/>
    <p:sldId id="412" r:id="rId6"/>
    <p:sldId id="418" r:id="rId7"/>
    <p:sldId id="413" r:id="rId8"/>
    <p:sldId id="396" r:id="rId9"/>
    <p:sldId id="425" r:id="rId10"/>
    <p:sldId id="419" r:id="rId11"/>
    <p:sldId id="424" r:id="rId12"/>
    <p:sldId id="421" r:id="rId13"/>
    <p:sldId id="422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95"/>
            <p14:sldId id="406"/>
            <p14:sldId id="417"/>
            <p14:sldId id="412"/>
            <p14:sldId id="418"/>
            <p14:sldId id="413"/>
            <p14:sldId id="396"/>
            <p14:sldId id="425"/>
            <p14:sldId id="419"/>
            <p14:sldId id="424"/>
            <p14:sldId id="421"/>
            <p14:sldId id="422"/>
          </p14:sldIdLst>
        </p14:section>
        <p14:section name="Oddíl bez názvu" id="{3BDD611E-5107-4B6A-B03C-C811960EC6A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7D00"/>
    <a:srgbClr val="000099"/>
    <a:srgbClr val="00AF3F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27" autoAdjust="0"/>
    <p:restoredTop sz="99698" autoAdjust="0"/>
  </p:normalViewPr>
  <p:slideViewPr>
    <p:cSldViewPr>
      <p:cViewPr varScale="1">
        <p:scale>
          <a:sx n="109" d="100"/>
          <a:sy n="109" d="100"/>
        </p:scale>
        <p:origin x="41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18.11.2021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18.11.2021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975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18.11.2021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18.11.2021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 bwMode="auto">
          <a:xfrm>
            <a:off x="467544" y="2780928"/>
            <a:ext cx="8572560" cy="28803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br>
              <a:rPr lang="cs-CZ" altLang="cs-CZ" dirty="0"/>
            </a:br>
            <a:r>
              <a:rPr lang="cs-CZ" altLang="cs-CZ" dirty="0"/>
              <a:t>Program Interreg </a:t>
            </a:r>
            <a:br>
              <a:rPr lang="cs-CZ" altLang="cs-CZ" dirty="0"/>
            </a:br>
            <a:r>
              <a:rPr lang="cs-CZ" altLang="cs-CZ" dirty="0"/>
              <a:t>Česko – Polsko</a:t>
            </a:r>
            <a:br>
              <a:rPr lang="cs-CZ" altLang="cs-CZ" dirty="0"/>
            </a:br>
            <a:br>
              <a:rPr lang="cs-CZ" altLang="cs-CZ" dirty="0"/>
            </a:br>
            <a:r>
              <a:rPr lang="pl" sz="4000" dirty="0">
                <a:solidFill>
                  <a:srgbClr val="DB7D00"/>
                </a:solidFill>
              </a:rPr>
              <a:t>Program Interreg </a:t>
            </a:r>
            <a:br>
              <a:rPr lang="cs-CZ" altLang="cs-CZ" sz="4000" dirty="0">
                <a:solidFill>
                  <a:srgbClr val="DB7D00"/>
                </a:solidFill>
              </a:rPr>
            </a:br>
            <a:r>
              <a:rPr lang="pl" sz="4000" dirty="0">
                <a:solidFill>
                  <a:srgbClr val="DB7D00"/>
                </a:solidFill>
              </a:rPr>
              <a:t>Czechy - Polska</a:t>
            </a:r>
            <a:br>
              <a:rPr lang="cs-CZ" altLang="cs-CZ" sz="3800" dirty="0">
                <a:latin typeface="Arial" charset="0"/>
                <a:cs typeface="Arial" charset="0"/>
              </a:rPr>
            </a:br>
            <a:endParaRPr lang="cs-CZ" altLang="cs-CZ" sz="3800" dirty="0">
              <a:latin typeface="Arial" charset="0"/>
              <a:cs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49280"/>
            <a:ext cx="6555588" cy="58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483768" y="476672"/>
            <a:ext cx="6624736" cy="857256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Prioritní osa 5: Podnikání / </a:t>
            </a:r>
            <a:br>
              <a:rPr lang="cs-CZ" altLang="cs-CZ" sz="2800" dirty="0">
                <a:latin typeface="Arial" charset="0"/>
                <a:cs typeface="Arial" charset="0"/>
              </a:rPr>
            </a:b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5: Przedsiębiorczość</a:t>
            </a:r>
            <a:r>
              <a:rPr lang="cs-CZ" altLang="cs-CZ" sz="2800" dirty="0">
                <a:solidFill>
                  <a:srgbClr val="DB7D00"/>
                </a:solidFill>
                <a:latin typeface="Arial" charset="0"/>
                <a:cs typeface="Arial" charset="0"/>
              </a:rPr>
              <a:t> 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99"/>
                </a:solidFill>
              </a:rPr>
              <a:t>Cílem podpory je posílit konkurenceschopnost MSP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99"/>
                </a:solidFill>
              </a:rPr>
              <a:t>podporované typy aktivit: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přeshraniční služby pro podnikatele s cílem rozšíření jejich aktivit přes hranici </a:t>
            </a:r>
            <a:r>
              <a:rPr lang="cs-CZ" sz="2200" dirty="0">
                <a:solidFill>
                  <a:srgbClr val="000099"/>
                </a:solidFill>
              </a:rPr>
              <a:t>(poradenství, síťování, asistence při vstupu na trh v druhé zemi apod.)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přeshraniční služby pro podnikatele s cílem zlepšení přístupu k inovačním a výzkumným/výzkumně-rozvojovým službám</a:t>
            </a:r>
            <a:r>
              <a:rPr lang="cs-CZ" sz="2200" dirty="0">
                <a:solidFill>
                  <a:srgbClr val="000099"/>
                </a:solidFill>
              </a:rPr>
              <a:t> (přeshraniční zprostředkování výzkumných služeb)</a:t>
            </a:r>
          </a:p>
          <a:p>
            <a:pPr>
              <a:spcAft>
                <a:spcPts val="0"/>
              </a:spcAft>
            </a:pPr>
            <a:r>
              <a:rPr lang="pl" sz="2400" dirty="0">
                <a:solidFill>
                  <a:srgbClr val="DB7D00"/>
                </a:solidFill>
              </a:rPr>
              <a:t>Celem wsparcia jest wzmocnienie konkurencyjności MŚP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" sz="2400" dirty="0">
                <a:solidFill>
                  <a:srgbClr val="DB7D00"/>
                </a:solidFill>
              </a:rPr>
              <a:t>rodzaje wspieranych działań: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pl" sz="2200" b="1" dirty="0">
                <a:solidFill>
                  <a:srgbClr val="DB7D00"/>
                </a:solidFill>
              </a:rPr>
              <a:t>transgraniczne usługi dla przedsiębiorców w celu rozszerzenia ich działalności poza granicę</a:t>
            </a:r>
            <a:r>
              <a:rPr lang="pl" sz="2200" dirty="0">
                <a:solidFill>
                  <a:srgbClr val="DB7D00"/>
                </a:solidFill>
              </a:rPr>
              <a:t> (doradztwo, tworzenie sieci, pomoc przy wchodzeniu na rynek w drugim kraju itp.)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pl" sz="2200" b="1" dirty="0">
                <a:solidFill>
                  <a:srgbClr val="DB7D00"/>
                </a:solidFill>
              </a:rPr>
              <a:t>transgraniczne usługi dla przedsiębiorców w celu poprawy dostępu do innowacji i usług badawczych/badawczo-rozwojowych </a:t>
            </a:r>
            <a:r>
              <a:rPr lang="pl" sz="2200" dirty="0">
                <a:solidFill>
                  <a:srgbClr val="DB7D00"/>
                </a:solidFill>
              </a:rPr>
              <a:t>(transgraniczne udostępnianie usług badawczych)</a:t>
            </a:r>
            <a:endParaRPr lang="cs-CZ" sz="2200" dirty="0">
              <a:solidFill>
                <a:srgbClr val="DB7D00"/>
              </a:solidFill>
            </a:endParaRP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38825628"/>
      </p:ext>
    </p:extLst>
  </p:cSld>
  <p:clrMapOvr>
    <a:masterClrMapping/>
  </p:clrMapOvr>
  <p:transition spd="med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627528"/>
            <a:ext cx="6192688" cy="713240"/>
          </a:xfrm>
        </p:spPr>
        <p:txBody>
          <a:bodyPr/>
          <a:lstStyle/>
          <a:p>
            <a:r>
              <a:rPr lang="cs-CZ" altLang="cs-CZ" dirty="0">
                <a:latin typeface="Arial" charset="0"/>
                <a:cs typeface="Arial" charset="0"/>
              </a:rPr>
              <a:t>Rozpočet programu</a:t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Budżet programu</a:t>
            </a:r>
            <a:endParaRPr lang="cs-CZ" altLang="cs-CZ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5087488"/>
          </a:xfrm>
        </p:spPr>
        <p:txBody>
          <a:bodyPr anchor="t">
            <a:normAutofit/>
          </a:bodyPr>
          <a:lstStyle/>
          <a:p>
            <a:pPr>
              <a:spcAft>
                <a:spcPts val="0"/>
              </a:spcAft>
            </a:pPr>
            <a:endParaRPr lang="cs-CZ" b="1" dirty="0"/>
          </a:p>
          <a:p>
            <a:pPr marL="0" lvl="1" indent="0">
              <a:spcAft>
                <a:spcPts val="0"/>
              </a:spcAft>
            </a:pPr>
            <a:endParaRPr lang="cs-CZ" dirty="0"/>
          </a:p>
          <a:p>
            <a:pPr marL="0" lvl="1" indent="0">
              <a:spcAft>
                <a:spcPts val="0"/>
              </a:spcAft>
            </a:pPr>
            <a:endParaRPr lang="cs-CZ" b="1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44895"/>
              </p:ext>
            </p:extLst>
          </p:nvPr>
        </p:nvGraphicFramePr>
        <p:xfrm>
          <a:off x="652736" y="1772816"/>
          <a:ext cx="803406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5368">
                  <a:extLst>
                    <a:ext uri="{9D8B030D-6E8A-4147-A177-3AD203B41FA5}">
                      <a16:colId xmlns:a16="http://schemas.microsoft.com/office/drawing/2014/main" val="228290019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790790383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3573405938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Prioritní osa / </a:t>
                      </a:r>
                      <a:r>
                        <a:rPr lang="pl" sz="1600" dirty="0">
                          <a:solidFill>
                            <a:srgbClr val="DB7D00"/>
                          </a:solidFill>
                        </a:rPr>
                        <a:t>Oś priorytetowa</a:t>
                      </a:r>
                      <a:endParaRPr lang="en-GB" sz="1600" dirty="0">
                        <a:solidFill>
                          <a:srgbClr val="DB7D00"/>
                        </a:solidFill>
                      </a:endParaRP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Podíl v %</a:t>
                      </a:r>
                    </a:p>
                    <a:p>
                      <a:pPr algn="ctr"/>
                      <a:r>
                        <a:rPr lang="en-GB" sz="1600" dirty="0" err="1">
                          <a:solidFill>
                            <a:srgbClr val="DB7D00"/>
                          </a:solidFill>
                        </a:rPr>
                        <a:t>Udział</a:t>
                      </a:r>
                      <a:r>
                        <a:rPr lang="en-GB" sz="1600" dirty="0">
                          <a:solidFill>
                            <a:srgbClr val="DB7D00"/>
                          </a:solidFill>
                        </a:rPr>
                        <a:t> w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Alokace z</a:t>
                      </a:r>
                    </a:p>
                    <a:p>
                      <a:pPr algn="ctr"/>
                      <a:r>
                        <a:rPr lang="cs-CZ" sz="1600" dirty="0"/>
                        <a:t>ERDF/ </a:t>
                      </a:r>
                      <a:r>
                        <a:rPr lang="cs-CZ" sz="1600" dirty="0" err="1">
                          <a:solidFill>
                            <a:srgbClr val="DB7D00"/>
                          </a:solidFill>
                        </a:rPr>
                        <a:t>Alokacja</a:t>
                      </a:r>
                      <a:r>
                        <a:rPr lang="cs-CZ" sz="1600" dirty="0">
                          <a:solidFill>
                            <a:srgbClr val="DB7D00"/>
                          </a:solidFill>
                        </a:rPr>
                        <a:t> z EFRR</a:t>
                      </a:r>
                    </a:p>
                    <a:p>
                      <a:pPr algn="ctr"/>
                      <a:r>
                        <a:rPr lang="cs-CZ" sz="1600" dirty="0"/>
                        <a:t> (mil./</a:t>
                      </a:r>
                      <a:r>
                        <a:rPr lang="cs-CZ" sz="1600" dirty="0" err="1">
                          <a:solidFill>
                            <a:srgbClr val="DB7D00"/>
                          </a:solidFill>
                        </a:rPr>
                        <a:t>mln</a:t>
                      </a:r>
                      <a:r>
                        <a:rPr lang="cs-CZ" sz="1600" dirty="0"/>
                        <a:t> EUR)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7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1. IZS a životní prostředí </a:t>
                      </a:r>
                      <a:r>
                        <a:rPr lang="cs-CZ" sz="2000" dirty="0"/>
                        <a:t>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Zintegrowany system ratownictwa </a:t>
                      </a:r>
                      <a:r>
                        <a:rPr lang="cs-CZ" sz="2000" dirty="0">
                          <a:solidFill>
                            <a:srgbClr val="DB7D00"/>
                          </a:solidFill>
                        </a:rPr>
                        <a:t>oraz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 Środowisko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14 %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25,042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20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2. Cestovní ruch </a:t>
                      </a:r>
                      <a:r>
                        <a:rPr lang="cs-CZ" sz="2000" dirty="0"/>
                        <a:t>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Turystyka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40 %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71,548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468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3. Doprava </a:t>
                      </a:r>
                      <a:r>
                        <a:rPr lang="cs-CZ" sz="2000" dirty="0"/>
                        <a:t>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Transport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22 %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39,351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653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4. Spolupráce institucí a obyvatel 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Współpraca instytucji i mieszkańców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20 %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35,774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7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5. Podnikání 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Przedsiębiorczość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4 %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7,155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39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rgbClr val="000099"/>
                          </a:solidFill>
                        </a:rPr>
                        <a:t>Celkem / </a:t>
                      </a:r>
                      <a:r>
                        <a:rPr lang="pl" sz="2000" dirty="0">
                          <a:solidFill>
                            <a:srgbClr val="DB7D00"/>
                          </a:solidFill>
                        </a:rPr>
                        <a:t>Łącznie</a:t>
                      </a:r>
                      <a:endParaRPr lang="en-GB" sz="2000" dirty="0">
                        <a:solidFill>
                          <a:srgbClr val="DB7D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100 %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/>
                        <a:t>178,870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357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532041"/>
      </p:ext>
    </p:extLst>
  </p:cSld>
  <p:clrMapOvr>
    <a:masterClrMapping/>
  </p:clrMapOvr>
  <p:transition spd="med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627528"/>
            <a:ext cx="6192688" cy="713240"/>
          </a:xfrm>
        </p:spPr>
        <p:txBody>
          <a:bodyPr/>
          <a:lstStyle/>
          <a:p>
            <a:r>
              <a:rPr lang="cs-CZ" altLang="cs-CZ" dirty="0">
                <a:latin typeface="Arial" charset="0"/>
                <a:cs typeface="Arial" charset="0"/>
              </a:rPr>
              <a:t>Fond malých projektů / 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Fundusz Małych Projektów</a:t>
            </a:r>
            <a:endParaRPr lang="cs-CZ" altLang="cs-CZ" i="1" dirty="0"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 fontScale="70000" lnSpcReduction="20000"/>
          </a:bodyPr>
          <a:lstStyle/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nástroj na podporu projektů omezeného finančního rozsahu – výše dotace v aktuálním období 20/30 tis. EUR, 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bude pokračovat i v novém programu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bude i nadále spravován euroregiony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tematické zaměření bude vycházet ze strategií euroregionů (v aktuálním programu podporuje people-to-people projekty, kulturní dědictví, vzdělávání)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i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nstrument służący wspieraniu projektów o ograniczonym zakresie finansowym – wysokość dofinansowania w obecnym okresie 20/30 tys. EUR,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b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ędzie kontynuowany także w nowym okresie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b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ędzie nadal zarządzany przez Euroregiony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z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akres tematyczny będzie oparty na strategiach euroregionalnych (w obecnym okresie dofinansowywane są projekty people to people, dotyczące dziedzictwa kulturowego, edukacji)</a:t>
            </a:r>
          </a:p>
          <a:p>
            <a:pPr marL="4572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/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15641175"/>
      </p:ext>
    </p:extLst>
  </p:cSld>
  <p:clrMapOvr>
    <a:masterClrMapping/>
  </p:clrMapOvr>
  <p:transition spd="med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548680"/>
            <a:ext cx="6192688" cy="720080"/>
          </a:xfrm>
        </p:spPr>
        <p:txBody>
          <a:bodyPr/>
          <a:lstStyle/>
          <a:p>
            <a:r>
              <a:rPr lang="cs-CZ" altLang="cs-CZ" dirty="0">
                <a:latin typeface="Arial" charset="0"/>
                <a:cs typeface="Arial" charset="0"/>
              </a:rPr>
              <a:t>Příprava programu výhled/</a:t>
            </a:r>
            <a:br>
              <a:rPr lang="cs-CZ" altLang="cs-CZ" dirty="0">
                <a:latin typeface="Arial" charset="0"/>
                <a:cs typeface="Arial" charset="0"/>
              </a:rPr>
            </a:b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Przygotowywanie programu - perspektywy</a:t>
            </a:r>
            <a:endParaRPr lang="cs-CZ" altLang="cs-CZ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6368" y="2060848"/>
            <a:ext cx="8291264" cy="4655440"/>
          </a:xfrm>
        </p:spPr>
        <p:txBody>
          <a:bodyPr anchor="t">
            <a:normAutofit fontScale="92500" lnSpcReduction="10000"/>
          </a:bodyPr>
          <a:lstStyle/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99"/>
                </a:solidFill>
              </a:rPr>
              <a:t>příprava programového dokumentu ukončena v červenci 2021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99"/>
                </a:solidFill>
              </a:rPr>
              <a:t>probíhá posuzování vlivů na životní prostředí a v rámci toho proběhnou konzultace s veřejností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99"/>
                </a:solidFill>
              </a:rPr>
              <a:t>předložení programu EK v 1. čtvrtletí 2022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99"/>
                </a:solidFill>
              </a:rPr>
              <a:t>vyhlášení prvních výzev na podzim 2022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p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rzygotowanie dokumentu programowego zakończono w lipcu 2021 r.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t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rwa ocena oddziaływania na środowisko, w ramach której odbędą się konsultacje społeczne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z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łożenie programu KE w 1. kwartale 2022 r.</a:t>
            </a: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DB7D00"/>
                </a:solidFill>
                <a:latin typeface="Arial" charset="0"/>
                <a:cs typeface="Arial" charset="0"/>
              </a:rPr>
              <a:t>o</a:t>
            </a:r>
            <a:r>
              <a:rPr lang="pl" dirty="0">
                <a:solidFill>
                  <a:srgbClr val="DB7D00"/>
                </a:solidFill>
                <a:latin typeface="Arial" charset="0"/>
                <a:cs typeface="Arial" charset="0"/>
              </a:rPr>
              <a:t>głoszenie pierwszych naborów jesienią 2022 r.</a:t>
            </a:r>
            <a:endParaRPr lang="cs-CZ" dirty="0">
              <a:solidFill>
                <a:srgbClr val="000099"/>
              </a:solidFill>
            </a:endParaRP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99"/>
              </a:solidFill>
            </a:endParaRPr>
          </a:p>
          <a:p>
            <a:pPr marL="457200" lvl="1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99"/>
              </a:solidFill>
            </a:endParaRPr>
          </a:p>
          <a:p>
            <a:pPr marL="4572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703351"/>
      </p:ext>
    </p:extLst>
  </p:cSld>
  <p:clrMapOvr>
    <a:masterClrMapping/>
  </p:clrMapOvr>
  <p:transition spd="med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771800" y="489110"/>
            <a:ext cx="5915000" cy="923666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Programové území/</a:t>
            </a:r>
            <a:br>
              <a:rPr lang="cs-CZ" altLang="cs-CZ" sz="2800" dirty="0">
                <a:latin typeface="Arial" charset="0"/>
                <a:cs typeface="Arial" charset="0"/>
              </a:rPr>
            </a:b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Obszar wsparcia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454368"/>
          </a:xfrm>
        </p:spPr>
        <p:txBody>
          <a:bodyPr anchor="t"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6558240" cy="483289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152930" y="6389682"/>
            <a:ext cx="6984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Mapový podklad: Centrum pro regionální rozvoj ČR, Český úřad zeměměřický a katastrální, </a:t>
            </a:r>
            <a:r>
              <a:rPr lang="cs-CZ" sz="9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EuroGeographics</a:t>
            </a:r>
            <a:r>
              <a:rPr lang="cs-CZ" sz="9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srpen 2015</a:t>
            </a:r>
            <a:endParaRPr lang="en-GB" sz="900" i="1" dirty="0"/>
          </a:p>
        </p:txBody>
      </p:sp>
    </p:spTree>
    <p:extLst>
      <p:ext uri="{BB962C8B-B14F-4D97-AF65-F5344CB8AC3E}">
        <p14:creationId xmlns:p14="http://schemas.microsoft.com/office/powerpoint/2010/main" val="2237360802"/>
      </p:ext>
    </p:extLst>
  </p:cSld>
  <p:clrMapOvr>
    <a:masterClrMapping/>
  </p:clrMapOvr>
  <p:transition spd="med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2448272"/>
          </a:xfrm>
        </p:spPr>
        <p:txBody>
          <a:bodyPr anchor="t">
            <a:normAutofit fontScale="92500" lnSpcReduction="10000"/>
          </a:bodyPr>
          <a:lstStyle/>
          <a:p>
            <a:pPr algn="ctr">
              <a:spcAft>
                <a:spcPts val="0"/>
              </a:spcAft>
            </a:pPr>
            <a:r>
              <a:rPr lang="cs-CZ" sz="5400" dirty="0">
                <a:solidFill>
                  <a:srgbClr val="000099"/>
                </a:solidFill>
              </a:rPr>
              <a:t>Tematické zaměření</a:t>
            </a:r>
          </a:p>
          <a:p>
            <a:pPr algn="ctr">
              <a:spcAft>
                <a:spcPts val="0"/>
              </a:spcAft>
            </a:pPr>
            <a:endParaRPr lang="cs-CZ" sz="5400" dirty="0"/>
          </a:p>
          <a:p>
            <a:pPr algn="ctr">
              <a:spcAft>
                <a:spcPts val="0"/>
              </a:spcAft>
            </a:pPr>
            <a:r>
              <a:rPr lang="pl" sz="5400" dirty="0">
                <a:solidFill>
                  <a:srgbClr val="DB7D00"/>
                </a:solidFill>
              </a:rPr>
              <a:t>Ukierunkowanie tematyczne</a:t>
            </a:r>
            <a:endParaRPr lang="cs-CZ" sz="5400" dirty="0">
              <a:solidFill>
                <a:srgbClr val="DB7D00"/>
              </a:solidFill>
            </a:endParaRPr>
          </a:p>
          <a:p>
            <a:pPr algn="ctr">
              <a:spcAft>
                <a:spcPts val="0"/>
              </a:spcAft>
            </a:pPr>
            <a:endParaRPr lang="cs-CZ" sz="5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071800"/>
      </p:ext>
    </p:extLst>
  </p:cSld>
  <p:clrMapOvr>
    <a:masterClrMapping/>
  </p:clrMapOvr>
  <p:transition spd="med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408712" cy="1512168"/>
          </a:xfrm>
        </p:spPr>
        <p:txBody>
          <a:bodyPr/>
          <a:lstStyle/>
          <a:p>
            <a:r>
              <a:rPr lang="cs-CZ" altLang="cs-CZ" sz="2400" dirty="0">
                <a:latin typeface="Arial" charset="0"/>
                <a:cs typeface="Arial" charset="0"/>
              </a:rPr>
              <a:t>Prioritní osa 1: Integrovaný záchranný systém a životní prostředí / </a:t>
            </a:r>
            <a:r>
              <a:rPr lang="pl-PL" sz="24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1: Zintegrowany system ratownictwa i środowisko</a:t>
            </a:r>
            <a:endParaRPr lang="cs-CZ" altLang="cs-CZ" sz="2400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680520"/>
          </a:xfrm>
        </p:spPr>
        <p:txBody>
          <a:bodyPr anchor="t"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99"/>
                </a:solidFill>
              </a:rPr>
              <a:t>Zaměřeno na 2 základní oblasti: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arenR"/>
            </a:pPr>
            <a:r>
              <a:rPr lang="cs-CZ" sz="2400" b="1" dirty="0">
                <a:solidFill>
                  <a:srgbClr val="000099"/>
                </a:solidFill>
              </a:rPr>
              <a:t>Spolupráce složek IZS</a:t>
            </a:r>
          </a:p>
          <a:p>
            <a:pPr marL="450850">
              <a:spcAft>
                <a:spcPts val="0"/>
              </a:spcAft>
            </a:pPr>
            <a:r>
              <a:rPr lang="cs-CZ" sz="2400" dirty="0">
                <a:solidFill>
                  <a:srgbClr val="000099"/>
                </a:solidFill>
              </a:rPr>
              <a:t>podporované typy aktivit: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systémová opatření pro posílení spolupráce</a:t>
            </a:r>
            <a:endParaRPr lang="cs-CZ" sz="2200" dirty="0">
              <a:solidFill>
                <a:srgbClr val="000099"/>
              </a:solidFill>
            </a:endParaRP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vzdělávání, výměna zkušeností, společná cvičení a stáže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modernizace/pořizování specializované techniky</a:t>
            </a:r>
            <a:r>
              <a:rPr lang="cs-CZ" sz="2200" dirty="0">
                <a:solidFill>
                  <a:srgbClr val="000099"/>
                </a:solidFill>
              </a:rPr>
              <a:t> nezbytné pro prevenci a odstraňování následků rizik spojených se změnami klimatu</a:t>
            </a:r>
          </a:p>
          <a:p>
            <a:pPr lvl="1" indent="0">
              <a:spcAft>
                <a:spcPts val="0"/>
              </a:spcAft>
            </a:pPr>
            <a:endParaRPr lang="cs-CZ" sz="2200" dirty="0"/>
          </a:p>
          <a:p>
            <a:pPr>
              <a:spcAft>
                <a:spcPts val="0"/>
              </a:spcAft>
            </a:pPr>
            <a:r>
              <a:rPr lang="pl" sz="2400" dirty="0">
                <a:solidFill>
                  <a:srgbClr val="DB7D00"/>
                </a:solidFill>
              </a:rPr>
              <a:t>Koncentruje się na 2 podstawowych obszarach:</a:t>
            </a:r>
            <a:endParaRPr lang="cs-CZ" sz="2400" dirty="0">
              <a:solidFill>
                <a:srgbClr val="DB7D00"/>
              </a:solidFill>
            </a:endParaRPr>
          </a:p>
          <a:p>
            <a:pPr marL="457200" indent="-457200">
              <a:spcAft>
                <a:spcPts val="0"/>
              </a:spcAft>
              <a:buFont typeface="+mj-lt"/>
              <a:buAutoNum type="arabicParenR"/>
            </a:pPr>
            <a:r>
              <a:rPr lang="pl" sz="2400" b="1" dirty="0">
                <a:solidFill>
                  <a:srgbClr val="DB7D00"/>
                </a:solidFill>
              </a:rPr>
              <a:t>Współpraca służb zintegrowanego systemu ratownictwa (KSRG)</a:t>
            </a:r>
          </a:p>
          <a:p>
            <a:pPr marL="450850">
              <a:spcAft>
                <a:spcPts val="0"/>
              </a:spcAft>
            </a:pPr>
            <a:r>
              <a:rPr lang="pl" sz="2400" dirty="0">
                <a:solidFill>
                  <a:srgbClr val="DB7D00"/>
                </a:solidFill>
              </a:rPr>
              <a:t>rodzaje wspieranych działań: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pl" sz="2200" b="1" dirty="0">
                <a:solidFill>
                  <a:srgbClr val="DB7D00"/>
                </a:solidFill>
              </a:rPr>
              <a:t>środki systemowe mające na celu wzmocnienie współpracy</a:t>
            </a:r>
            <a:endParaRPr lang="cs-CZ" sz="2200" dirty="0">
              <a:solidFill>
                <a:srgbClr val="DB7D00"/>
              </a:solidFill>
            </a:endParaRP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pl" sz="2200" b="1" dirty="0">
                <a:solidFill>
                  <a:srgbClr val="DB7D00"/>
                </a:solidFill>
              </a:rPr>
              <a:t>szkolenia i wymiana doświadczeń, wspólne ćwiczenia i staże</a:t>
            </a:r>
          </a:p>
          <a:p>
            <a:pPr marL="1200150" lvl="1" indent="-457200">
              <a:spcAft>
                <a:spcPts val="0"/>
              </a:spcAft>
              <a:buFont typeface="+mj-lt"/>
              <a:buAutoNum type="alphaLcParenR"/>
            </a:pPr>
            <a:r>
              <a:rPr lang="pl" sz="2200" b="1" dirty="0">
                <a:solidFill>
                  <a:srgbClr val="DB7D00"/>
                </a:solidFill>
              </a:rPr>
              <a:t>modernizacja/zakupy specjalistycznego sprzętu</a:t>
            </a:r>
            <a:r>
              <a:rPr lang="pl" sz="2200" dirty="0">
                <a:solidFill>
                  <a:srgbClr val="DB7D00"/>
                </a:solidFill>
              </a:rPr>
              <a:t> niezbędnego do zapobiegania i eliminacji skutków zagrożeń związanych ze zmianami klimatycznymi</a:t>
            </a:r>
            <a:endParaRPr lang="cs-CZ" sz="3200" dirty="0">
              <a:solidFill>
                <a:srgbClr val="DB7D00"/>
              </a:solidFill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1701331"/>
      </p:ext>
    </p:extLst>
  </p:cSld>
  <p:clrMapOvr>
    <a:masterClrMapping/>
  </p:clrMapOvr>
  <p:transition spd="med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336704" cy="857256"/>
          </a:xfrm>
        </p:spPr>
        <p:txBody>
          <a:bodyPr/>
          <a:lstStyle/>
          <a:p>
            <a:r>
              <a:rPr lang="cs-CZ" altLang="cs-CZ" sz="2400" dirty="0">
                <a:latin typeface="Arial" charset="0"/>
                <a:cs typeface="Arial" charset="0"/>
              </a:rPr>
              <a:t>Prioritní osa 1: Integrovaný záchranný systém a životní prostředí / </a:t>
            </a:r>
            <a:r>
              <a:rPr lang="pl-PL" sz="24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1: Zintegrowany system ratownictwa i środowisko</a:t>
            </a:r>
            <a:endParaRPr lang="cs-CZ" altLang="cs-CZ" sz="24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583432"/>
          </a:xfrm>
        </p:spPr>
        <p:txBody>
          <a:bodyPr anchor="t">
            <a:normAutofit fontScale="85000" lnSpcReduction="20000"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>
                <a:solidFill>
                  <a:srgbClr val="000099"/>
                </a:solidFill>
              </a:rPr>
              <a:t>Spolupráce v oblasti ochrany přírody, péče o přírodní zdroje a snižování znečištění</a:t>
            </a:r>
          </a:p>
          <a:p>
            <a:pPr marL="534988">
              <a:spcBef>
                <a:spcPts val="600"/>
              </a:spcBef>
              <a:spcAft>
                <a:spcPts val="600"/>
              </a:spcAft>
            </a:pPr>
            <a:r>
              <a:rPr lang="cs-CZ" sz="2400" dirty="0">
                <a:solidFill>
                  <a:srgbClr val="000099"/>
                </a:solidFill>
              </a:rPr>
              <a:t>podporované typy aktivit:</a:t>
            </a:r>
          </a:p>
          <a:p>
            <a:pPr marL="1544638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síťování, koordinace, výměna zkušeností a monitoring</a:t>
            </a:r>
          </a:p>
          <a:p>
            <a:pPr marL="1544638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200" b="1" dirty="0">
                <a:solidFill>
                  <a:srgbClr val="000099"/>
                </a:solidFill>
              </a:rPr>
              <a:t>terénní opatření </a:t>
            </a:r>
            <a:r>
              <a:rPr lang="cs-CZ" sz="2200" dirty="0">
                <a:solidFill>
                  <a:srgbClr val="000099"/>
                </a:solidFill>
              </a:rPr>
              <a:t>– zaměřené na ochranu a obnovu lesa a na zadržování vody v krajině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pl-PL" sz="2400" b="1" dirty="0">
                <a:solidFill>
                  <a:srgbClr val="DB7D00"/>
                </a:solidFill>
              </a:rPr>
              <a:t>Współpraca w dziedzinie ochrony środowiska, ochrony zasobów naturalnych i zmniejszania zanieczyszczenia</a:t>
            </a:r>
          </a:p>
          <a:p>
            <a:pPr marL="534988"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solidFill>
                  <a:srgbClr val="DB7D00"/>
                </a:solidFill>
              </a:rPr>
              <a:t>rodzaje wspieranych działań:</a:t>
            </a:r>
          </a:p>
          <a:p>
            <a:pPr marL="1544638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2200" b="1" dirty="0">
                <a:solidFill>
                  <a:srgbClr val="DB7D00"/>
                </a:solidFill>
              </a:rPr>
              <a:t>tworzenie sieci, koordynacja, wymiana doświadczeń i monitorowanie</a:t>
            </a:r>
          </a:p>
          <a:p>
            <a:pPr marL="1544638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l-PL" sz="2200" b="1" dirty="0">
                <a:solidFill>
                  <a:srgbClr val="DB7D00"/>
                </a:solidFill>
              </a:rPr>
              <a:t>działania terenowe </a:t>
            </a:r>
            <a:r>
              <a:rPr lang="pl-PL" sz="2200" dirty="0">
                <a:solidFill>
                  <a:srgbClr val="DB7D00"/>
                </a:solidFill>
              </a:rPr>
              <a:t>— mające na celu ochronę i odtwarzanie lasów oraz retencję wody w terenie</a:t>
            </a:r>
            <a:endParaRPr lang="cs-CZ" sz="2200" dirty="0">
              <a:solidFill>
                <a:srgbClr val="DB7D00"/>
              </a:solidFill>
            </a:endParaRPr>
          </a:p>
          <a:p>
            <a:pPr>
              <a:spcAft>
                <a:spcPts val="0"/>
              </a:spcAft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32989075"/>
      </p:ext>
    </p:extLst>
  </p:cSld>
  <p:clrMapOvr>
    <a:masterClrMapping/>
  </p:clrMapOvr>
  <p:transition spd="med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336704" cy="648072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Prioritní osa 2: Cestovní ruch</a:t>
            </a:r>
            <a:br>
              <a:rPr lang="cs-CZ" altLang="cs-CZ" sz="2800" dirty="0">
                <a:latin typeface="Arial" charset="0"/>
                <a:cs typeface="Arial" charset="0"/>
              </a:rPr>
            </a:b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2: Turystyka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3472"/>
          </a:xfrm>
        </p:spPr>
        <p:txBody>
          <a:bodyPr anchor="t">
            <a:normAutofit fontScale="77500" lnSpcReduction="20000"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rgbClr val="000099"/>
                </a:solidFill>
              </a:rPr>
              <a:t>cílem je udržitelným způsobem zlepšit využití potenciálu cestovního ruchu pro hospodářský rozvoj příhraničí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solidFill>
                  <a:srgbClr val="000099"/>
                </a:solidFill>
              </a:rPr>
              <a:t>podporované typy aktivit:</a:t>
            </a: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cs-CZ" sz="2300" b="1" dirty="0">
                <a:solidFill>
                  <a:srgbClr val="000099"/>
                </a:solidFill>
              </a:rPr>
              <a:t>podpora vzniku nových, resp. rozvoj stávajících prvků cestovního ruch</a:t>
            </a:r>
            <a:endParaRPr lang="cs-CZ" sz="2300" dirty="0">
              <a:solidFill>
                <a:srgbClr val="000099"/>
              </a:solidFill>
            </a:endParaRP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cs-CZ" sz="2300" b="1" dirty="0">
                <a:solidFill>
                  <a:srgbClr val="000099"/>
                </a:solidFill>
              </a:rPr>
              <a:t>propojování a vytváření produktů cestovního ruchu a jejich propagace</a:t>
            </a: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cs-CZ" sz="2300" b="1" dirty="0">
                <a:solidFill>
                  <a:srgbClr val="000099"/>
                </a:solidFill>
              </a:rPr>
              <a:t>doprovodné aktivity související s rozvojem cestovního ruch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" sz="2300" dirty="0">
                <a:solidFill>
                  <a:srgbClr val="DB7D00"/>
                </a:solidFill>
              </a:rPr>
              <a:t>celem jest zrównoważona poprawa wykorzystania potencjału turystyki dla rozwoju gospodarczego pogranicza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" sz="2300" dirty="0">
                <a:solidFill>
                  <a:srgbClr val="DB7D00"/>
                </a:solidFill>
              </a:rPr>
              <a:t>rodzaje wspieranych działań:</a:t>
            </a: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pl" sz="2300" b="1" dirty="0">
                <a:solidFill>
                  <a:srgbClr val="DB7D00"/>
                </a:solidFill>
              </a:rPr>
              <a:t>wsparcie dla tworzenia nowych, lub rozwoju istniejących elementów turystyki</a:t>
            </a:r>
            <a:endParaRPr lang="cs-CZ" sz="2300" dirty="0">
              <a:solidFill>
                <a:srgbClr val="DB7D00"/>
              </a:solidFill>
            </a:endParaRP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pl" sz="2300" b="1" dirty="0">
                <a:solidFill>
                  <a:srgbClr val="DB7D00"/>
                </a:solidFill>
              </a:rPr>
              <a:t>łączenie i tworzenie produktów turystycznych oraz ich promocja</a:t>
            </a:r>
          </a:p>
          <a:p>
            <a:pPr marL="1200150" lvl="1" indent="-457200">
              <a:spcAft>
                <a:spcPts val="600"/>
              </a:spcAft>
              <a:buFont typeface="+mj-lt"/>
              <a:buAutoNum type="alphaLcParenR"/>
            </a:pPr>
            <a:r>
              <a:rPr lang="pl" sz="2300" b="1" dirty="0">
                <a:solidFill>
                  <a:srgbClr val="DB7D00"/>
                </a:solidFill>
              </a:rPr>
              <a:t>działania towarzyszące związane z rozwojem turystyki</a:t>
            </a:r>
            <a:endParaRPr lang="cs-CZ" sz="2300" b="1" dirty="0">
              <a:solidFill>
                <a:srgbClr val="DB7D00"/>
              </a:solidFill>
            </a:endParaRPr>
          </a:p>
          <a:p>
            <a:pPr lvl="1" indent="0">
              <a:spcAft>
                <a:spcPts val="600"/>
              </a:spcAft>
            </a:pPr>
            <a:endParaRPr lang="cs-CZ" sz="2200" b="1" dirty="0"/>
          </a:p>
          <a:p>
            <a:pPr lvl="1" indent="0">
              <a:spcAft>
                <a:spcPts val="600"/>
              </a:spcAft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002336644"/>
      </p:ext>
    </p:extLst>
  </p:cSld>
  <p:clrMapOvr>
    <a:masterClrMapping/>
  </p:clrMapOvr>
  <p:transition spd="med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566120" y="404664"/>
            <a:ext cx="6120680" cy="720080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Prioritní osa 3: Doprava</a:t>
            </a:r>
            <a:br>
              <a:rPr lang="cs-CZ" altLang="cs-CZ" sz="2800" dirty="0">
                <a:latin typeface="Arial" charset="0"/>
                <a:cs typeface="Arial" charset="0"/>
              </a:rPr>
            </a:b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3: Transport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159496"/>
          </a:xfrm>
        </p:spPr>
        <p:txBody>
          <a:bodyPr anchor="t">
            <a:noAutofit/>
          </a:bodyPr>
          <a:lstStyle/>
          <a:p>
            <a:pPr marL="522287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cílem je zvýšení přeshraniční mobility</a:t>
            </a:r>
          </a:p>
          <a:p>
            <a:pPr marL="522287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podporované typy aktivit:</a:t>
            </a: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cs-CZ" sz="1600" b="1" dirty="0">
                <a:solidFill>
                  <a:srgbClr val="000099"/>
                </a:solidFill>
              </a:rPr>
              <a:t>rekonstrukce přeshraničních silničních mostů</a:t>
            </a: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cs-CZ" sz="1600" b="1" dirty="0">
                <a:solidFill>
                  <a:srgbClr val="000099"/>
                </a:solidFill>
              </a:rPr>
              <a:t>modernizace přeshraničních železničních tratí</a:t>
            </a:r>
            <a:endParaRPr lang="cs-CZ" sz="1600" dirty="0">
              <a:solidFill>
                <a:srgbClr val="000099"/>
              </a:solidFill>
            </a:endParaRP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cs-CZ" sz="1600" b="1" dirty="0">
                <a:solidFill>
                  <a:srgbClr val="000099"/>
                </a:solidFill>
              </a:rPr>
              <a:t>modernizace přeshraničních silničních spojení</a:t>
            </a:r>
            <a:endParaRPr lang="cs-CZ" sz="1600" dirty="0">
              <a:solidFill>
                <a:srgbClr val="000099"/>
              </a:solidFill>
            </a:endParaRP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cs-CZ" sz="1600" b="1" dirty="0">
                <a:solidFill>
                  <a:srgbClr val="000099"/>
                </a:solidFill>
              </a:rPr>
              <a:t>digitalizace v přeshraniční silniční a železniční dopravě </a:t>
            </a:r>
          </a:p>
          <a:p>
            <a:pPr marL="711200" defTabSz="1082675">
              <a:spcAft>
                <a:spcPts val="0"/>
              </a:spcAft>
            </a:pPr>
            <a:endParaRPr lang="cs-CZ" sz="800" b="1" dirty="0"/>
          </a:p>
          <a:p>
            <a:pPr marL="522287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" sz="1600" dirty="0">
                <a:solidFill>
                  <a:srgbClr val="DB7D00"/>
                </a:solidFill>
              </a:rPr>
              <a:t>celem jest zwiększenie mobilności transgranicznej</a:t>
            </a:r>
          </a:p>
          <a:p>
            <a:pPr marL="522287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" sz="1600" dirty="0">
                <a:solidFill>
                  <a:srgbClr val="DB7D00"/>
                </a:solidFill>
              </a:rPr>
              <a:t>rodzaje wspieranych działań:</a:t>
            </a: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pl" sz="1600" b="1" dirty="0">
                <a:solidFill>
                  <a:srgbClr val="DB7D00"/>
                </a:solidFill>
              </a:rPr>
              <a:t>remonty transgranicznych mostów drogowych</a:t>
            </a: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pl" sz="1600" b="1" dirty="0">
                <a:solidFill>
                  <a:srgbClr val="DB7D00"/>
                </a:solidFill>
              </a:rPr>
              <a:t>modernizacja transgranicznych linii kolejowych</a:t>
            </a:r>
            <a:endParaRPr lang="cs-CZ" sz="1600" dirty="0">
              <a:solidFill>
                <a:srgbClr val="DB7D00"/>
              </a:solidFill>
            </a:endParaRP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pl" sz="1600" b="1" dirty="0">
                <a:solidFill>
                  <a:srgbClr val="DB7D00"/>
                </a:solidFill>
              </a:rPr>
              <a:t>modernizacja transgranicznych połączeń drogowych</a:t>
            </a:r>
            <a:endParaRPr lang="cs-CZ" sz="1600" dirty="0">
              <a:solidFill>
                <a:srgbClr val="DB7D00"/>
              </a:solidFill>
            </a:endParaRPr>
          </a:p>
          <a:p>
            <a:pPr marL="1168400" indent="-457200" defTabSz="1082675">
              <a:spcAft>
                <a:spcPts val="0"/>
              </a:spcAft>
              <a:buFont typeface="+mj-lt"/>
              <a:buAutoNum type="alphaLcParenR"/>
            </a:pPr>
            <a:r>
              <a:rPr lang="pl" sz="1600" b="1" dirty="0">
                <a:solidFill>
                  <a:srgbClr val="DB7D00"/>
                </a:solidFill>
              </a:rPr>
              <a:t>cyfryzacja w transgranicznym transporcie drogowym i kolejowym </a:t>
            </a:r>
            <a:endParaRPr lang="cs-CZ" sz="1600" dirty="0">
              <a:solidFill>
                <a:srgbClr val="DB7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47342"/>
      </p:ext>
    </p:extLst>
  </p:cSld>
  <p:clrMapOvr>
    <a:masterClrMapping/>
  </p:clrMapOvr>
  <p:transition spd="med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516216" cy="857256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Prioritní osa 4: Spolupráce institucí a obyvatel / </a:t>
            </a: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4: Współpraca instytucji i mieszkańców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914528"/>
            <a:ext cx="8291264" cy="4943472"/>
          </a:xfrm>
        </p:spPr>
        <p:txBody>
          <a:bodyPr anchor="t"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99"/>
                </a:solidFill>
              </a:rPr>
              <a:t>Cílem je prohlubování přeshraničních vazeb mezi institucemi a obyvateli česko-polského pohraničí.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0099"/>
                </a:solidFill>
              </a:rPr>
              <a:t>Zaměřuje se na 2 základní oblasti: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sz="2200" b="1" dirty="0">
                <a:solidFill>
                  <a:srgbClr val="000099"/>
                </a:solidFill>
              </a:rPr>
              <a:t>zvyšování </a:t>
            </a:r>
            <a:r>
              <a:rPr lang="cs-CZ" sz="2100" b="1" dirty="0">
                <a:solidFill>
                  <a:srgbClr val="000099"/>
                </a:solidFill>
              </a:rPr>
              <a:t>efektivnosti veřejné </a:t>
            </a:r>
            <a:r>
              <a:rPr lang="cs-CZ" sz="2200" b="1" dirty="0">
                <a:solidFill>
                  <a:srgbClr val="000099"/>
                </a:solidFill>
              </a:rPr>
              <a:t>správy </a:t>
            </a:r>
          </a:p>
          <a:p>
            <a:pPr marL="446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solidFill>
                  <a:srgbClr val="000099"/>
                </a:solidFill>
              </a:rPr>
              <a:t>Cílem je identifikace a odstraňování </a:t>
            </a:r>
            <a:r>
              <a:rPr lang="cs-CZ" sz="2200" dirty="0">
                <a:solidFill>
                  <a:srgbClr val="000099"/>
                </a:solidFill>
              </a:rPr>
              <a:t>překážek spolupráce.</a:t>
            </a:r>
          </a:p>
          <a:p>
            <a:pPr marL="446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99"/>
                </a:solidFill>
              </a:rPr>
              <a:t>Subjekty veřejné správy mohou spolu s partnery připravovat společné studie, koncepce a strategie, vyměňovat si informace, data a znalosti či realizovat další aktivity podobného charakteru. </a:t>
            </a:r>
          </a:p>
          <a:p>
            <a:pPr>
              <a:spcAft>
                <a:spcPts val="0"/>
              </a:spcAft>
            </a:pPr>
            <a:r>
              <a:rPr lang="pl" sz="2400" dirty="0">
                <a:solidFill>
                  <a:srgbClr val="DB7D00"/>
                </a:solidFill>
              </a:rPr>
              <a:t>Celem jest pogłębianie powiązań transgranicznych między instytucjami i mieszkańcami pogranicza polsko-czeskiego</a:t>
            </a:r>
          </a:p>
          <a:p>
            <a:pPr>
              <a:spcAft>
                <a:spcPts val="0"/>
              </a:spcAft>
            </a:pPr>
            <a:r>
              <a:rPr lang="pl" sz="2400" dirty="0">
                <a:solidFill>
                  <a:srgbClr val="DB7D00"/>
                </a:solidFill>
              </a:rPr>
              <a:t>Koncentruje się na 2 podstawowych obszarach:</a:t>
            </a:r>
            <a:endParaRPr lang="cs-CZ" sz="2400" dirty="0">
              <a:solidFill>
                <a:srgbClr val="DB7D00"/>
              </a:solidFill>
            </a:endParaRPr>
          </a:p>
          <a:p>
            <a:pPr marL="457200" indent="-457200">
              <a:spcAft>
                <a:spcPts val="0"/>
              </a:spcAft>
              <a:buAutoNum type="arabicParenR"/>
            </a:pPr>
            <a:r>
              <a:rPr lang="pl" sz="2200" b="1" dirty="0">
                <a:solidFill>
                  <a:srgbClr val="DB7D00"/>
                </a:solidFill>
              </a:rPr>
              <a:t>poprawa efektywności administracji publicznej </a:t>
            </a:r>
          </a:p>
          <a:p>
            <a:pPr>
              <a:spcAft>
                <a:spcPts val="0"/>
              </a:spcAft>
            </a:pPr>
            <a:r>
              <a:rPr lang="pl" sz="2200" dirty="0">
                <a:solidFill>
                  <a:srgbClr val="DB7D00"/>
                </a:solidFill>
              </a:rPr>
              <a:t>         Celem jest zidentyfikowanie i usuwanie barier we współpracy.</a:t>
            </a:r>
          </a:p>
          <a:p>
            <a:pPr marL="442913">
              <a:spcAft>
                <a:spcPts val="0"/>
              </a:spcAft>
            </a:pPr>
            <a:r>
              <a:rPr lang="pl" sz="2200" dirty="0">
                <a:solidFill>
                  <a:srgbClr val="DB7D00"/>
                </a:solidFill>
              </a:rPr>
              <a:t>Podmioty administracji publicznej mogą razem z partnerami przygotowywać wspólne     opracowania, koncepcje i strategie, wymieniać się informacjami, danymi i wiedzą oraz realizować inne działania o podobnym charakterze.</a:t>
            </a:r>
          </a:p>
        </p:txBody>
      </p:sp>
    </p:spTree>
    <p:extLst>
      <p:ext uri="{BB962C8B-B14F-4D97-AF65-F5344CB8AC3E}">
        <p14:creationId xmlns:p14="http://schemas.microsoft.com/office/powerpoint/2010/main" val="783438105"/>
      </p:ext>
    </p:extLst>
  </p:cSld>
  <p:clrMapOvr>
    <a:masterClrMapping/>
  </p:clrMapOvr>
  <p:transition spd="med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2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516216" cy="857256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  <a:cs typeface="Arial" charset="0"/>
              </a:rPr>
              <a:t>Prioritní osa 4: Spolupráce institucí a obyvatel / </a:t>
            </a:r>
            <a:r>
              <a:rPr lang="pl" sz="2800" dirty="0">
                <a:solidFill>
                  <a:srgbClr val="DB7D00"/>
                </a:solidFill>
                <a:latin typeface="Arial" charset="0"/>
                <a:cs typeface="Arial" charset="0"/>
              </a:rPr>
              <a:t>Oś priorytetowa 4: Współpraca instytucji i mieszkańców</a:t>
            </a:r>
            <a:endParaRPr lang="cs-CZ" altLang="cs-CZ" sz="2800" i="1" dirty="0">
              <a:solidFill>
                <a:srgbClr val="DB7D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914528"/>
            <a:ext cx="8291264" cy="4943472"/>
          </a:xfrm>
        </p:spPr>
        <p:txBody>
          <a:bodyPr anchor="t">
            <a:normAutofit fontScale="92500" lnSpcReduction="10000"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000099"/>
                </a:solidFill>
              </a:rPr>
              <a:t>2) budování vzájemné důvěry, zejména podporou akcí mezi lidmi </a:t>
            </a:r>
            <a:r>
              <a:rPr lang="cs-CZ" sz="2200" dirty="0">
                <a:solidFill>
                  <a:srgbClr val="000099"/>
                </a:solidFill>
              </a:rPr>
              <a:t>(vč.</a:t>
            </a:r>
            <a:r>
              <a:rPr lang="cs-CZ" sz="2200" b="1" dirty="0">
                <a:solidFill>
                  <a:srgbClr val="000099"/>
                </a:solidFill>
              </a:rPr>
              <a:t> </a:t>
            </a:r>
            <a:r>
              <a:rPr lang="cs-CZ" sz="2200" dirty="0">
                <a:solidFill>
                  <a:srgbClr val="000099"/>
                </a:solidFill>
              </a:rPr>
              <a:t>aktivit zaměřených na posilování důvěry a spolupráce mezi orgány veřejné správy)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99"/>
                </a:solidFill>
              </a:rPr>
              <a:t>Podporované typy aktivit: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99"/>
                </a:solidFill>
              </a:rPr>
              <a:t>Podpora spolupráce institucí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99"/>
                </a:solidFill>
              </a:rPr>
              <a:t>Projekty typu </a:t>
            </a:r>
            <a:r>
              <a:rPr lang="cs-CZ" sz="2200" dirty="0" err="1">
                <a:solidFill>
                  <a:srgbClr val="000099"/>
                </a:solidFill>
              </a:rPr>
              <a:t>people</a:t>
            </a:r>
            <a:r>
              <a:rPr lang="cs-CZ" sz="2200" dirty="0">
                <a:solidFill>
                  <a:srgbClr val="000099"/>
                </a:solidFill>
              </a:rPr>
              <a:t> to </a:t>
            </a:r>
            <a:r>
              <a:rPr lang="cs-CZ" sz="2200" dirty="0" err="1">
                <a:solidFill>
                  <a:srgbClr val="000099"/>
                </a:solidFill>
              </a:rPr>
              <a:t>people</a:t>
            </a:r>
            <a:endParaRPr lang="cs-CZ" sz="2200" dirty="0">
              <a:solidFill>
                <a:srgbClr val="000099"/>
              </a:solidFill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DB7D00"/>
                </a:solidFill>
              </a:rPr>
              <a:t>2) </a:t>
            </a:r>
            <a:r>
              <a:rPr lang="pl" sz="2200" b="1" dirty="0">
                <a:solidFill>
                  <a:srgbClr val="DB7D00"/>
                </a:solidFill>
              </a:rPr>
              <a:t>budowanie wzajemnego zaufania, w szczególności poprzez promowanie działań (kontaktów) międzyludzkich </a:t>
            </a:r>
            <a:r>
              <a:rPr lang="pl" sz="2200" dirty="0">
                <a:solidFill>
                  <a:srgbClr val="DB7D00"/>
                </a:solidFill>
              </a:rPr>
              <a:t>(w tym działań mających na celu wzmocnienie zaufania i współpracy między władzami publicznymi)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pl-PL" sz="2000" dirty="0">
                <a:solidFill>
                  <a:srgbClr val="DB7D00"/>
                </a:solidFill>
              </a:rPr>
              <a:t>Rodzaje wspieranych działań: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DB7D00"/>
                </a:solidFill>
              </a:rPr>
              <a:t>Wspieranie współpracy instytucji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DB7D00"/>
                </a:solidFill>
              </a:rPr>
              <a:t>Projekty typu </a:t>
            </a:r>
            <a:r>
              <a:rPr lang="pl-PL" sz="2000" dirty="0" err="1">
                <a:solidFill>
                  <a:srgbClr val="DB7D00"/>
                </a:solidFill>
              </a:rPr>
              <a:t>people</a:t>
            </a:r>
            <a:r>
              <a:rPr lang="pl-PL" sz="2000" dirty="0">
                <a:solidFill>
                  <a:srgbClr val="DB7D00"/>
                </a:solidFill>
              </a:rPr>
              <a:t> to </a:t>
            </a:r>
            <a:r>
              <a:rPr lang="pl-PL" sz="2000" dirty="0" err="1">
                <a:solidFill>
                  <a:srgbClr val="DB7D00"/>
                </a:solidFill>
              </a:rPr>
              <a:t>people</a:t>
            </a:r>
            <a:endParaRPr lang="pl-PL" sz="2000" dirty="0">
              <a:solidFill>
                <a:srgbClr val="DB7D00"/>
              </a:solidFill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endParaRPr lang="cs-CZ" sz="2200" b="1" dirty="0">
              <a:solidFill>
                <a:srgbClr val="DB7D00"/>
              </a:solidFill>
            </a:endParaRPr>
          </a:p>
          <a:p>
            <a:pPr marL="1257300" lvl="1" indent="-514350">
              <a:spcBef>
                <a:spcPts val="600"/>
              </a:spcBef>
              <a:spcAft>
                <a:spcPts val="1200"/>
              </a:spcAft>
              <a:buFont typeface="+mj-lt"/>
              <a:buAutoNum type="romanLcPeriod" startAt="2"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520077410"/>
      </p:ext>
    </p:extLst>
  </p:cSld>
  <p:clrMapOvr>
    <a:masterClrMapping/>
  </p:clrMapOvr>
  <p:transition spd="med">
    <p:blinds dir="vert"/>
  </p:transition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8164</TotalTime>
  <Words>1030</Words>
  <Application>Microsoft Office PowerPoint</Application>
  <PresentationFormat>Předvádění na obrazovce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Interact III</vt:lpstr>
      <vt:lpstr> Program Interreg  Česko – Polsko  Program Interreg  Czechy - Polska </vt:lpstr>
      <vt:lpstr>Programové území/ Obszar wsparcia</vt:lpstr>
      <vt:lpstr>Prezentace aplikace PowerPoint</vt:lpstr>
      <vt:lpstr>Prioritní osa 1: Integrovaný záchranný systém a životní prostředí / Oś priorytetowa 1: Zintegrowany system ratownictwa i środowisko</vt:lpstr>
      <vt:lpstr>Prioritní osa 1: Integrovaný záchranný systém a životní prostředí / Oś priorytetowa 1: Zintegrowany system ratownictwa i środowisko</vt:lpstr>
      <vt:lpstr>Prioritní osa 2: Cestovní ruch Oś priorytetowa 2: Turystyka</vt:lpstr>
      <vt:lpstr>Prioritní osa 3: Doprava Oś priorytetowa 3: Transport</vt:lpstr>
      <vt:lpstr>Prioritní osa 4: Spolupráce institucí a obyvatel / Oś priorytetowa 4: Współpraca instytucji i mieszkańców</vt:lpstr>
      <vt:lpstr>Prioritní osa 4: Spolupráce institucí a obyvatel / Oś priorytetowa 4: Współpraca instytucji i mieszkańców</vt:lpstr>
      <vt:lpstr>Prioritní osa 5: Podnikání /  Oś priorytetowa 5: Przedsiębiorczość </vt:lpstr>
      <vt:lpstr>Rozpočet programu Budżet programu</vt:lpstr>
      <vt:lpstr>Fond malých projektů / Fundusz Małych Projektów</vt:lpstr>
      <vt:lpstr>Příprava programu výhled/ Przygotowywanie programu - perspektywy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Buršík Martin</cp:lastModifiedBy>
  <cp:revision>480</cp:revision>
  <cp:lastPrinted>2014-10-06T08:40:14Z</cp:lastPrinted>
  <dcterms:created xsi:type="dcterms:W3CDTF">2012-11-21T12:13:20Z</dcterms:created>
  <dcterms:modified xsi:type="dcterms:W3CDTF">2021-11-18T12:24:56Z</dcterms:modified>
</cp:coreProperties>
</file>